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83" r:id="rId3"/>
    <p:sldId id="296" r:id="rId4"/>
    <p:sldId id="290" r:id="rId5"/>
    <p:sldId id="294" r:id="rId6"/>
    <p:sldId id="297" r:id="rId7"/>
    <p:sldId id="293" r:id="rId8"/>
    <p:sldId id="284" r:id="rId9"/>
    <p:sldId id="285" r:id="rId10"/>
    <p:sldId id="302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1" r:id="rId21"/>
    <p:sldId id="282" r:id="rId22"/>
    <p:sldId id="25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 userDrawn="1">
          <p15:clr>
            <a:srgbClr val="A4A3A4"/>
          </p15:clr>
        </p15:guide>
        <p15:guide id="2" pos="3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8000"/>
    <a:srgbClr val="003399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60" y="159"/>
      </p:cViewPr>
      <p:guideLst>
        <p:guide orient="horz" pos="3360"/>
        <p:guide pos="3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A627D-640C-4EBD-8769-8F5FE1B75DE4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1C051-562C-498C-AEA5-FEAE6C8C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8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7820D7-B697-4F08-B216-0A80F31865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692150"/>
            <a:ext cx="6153150" cy="346233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386263"/>
            <a:ext cx="5095875" cy="4154487"/>
          </a:xfrm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87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5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56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7FCEC-F666-48A0-BF4D-EE0B01D5A172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F5DE5-602B-45DE-BE88-A7B27623B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08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41786-C329-4866-8754-E0AD5FBCB41F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31E8-BB9A-400E-B71D-07533348C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5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F0851-AC79-461F-844A-3BF3B2D78EF6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C6A6B-4D3D-4998-AC36-EE17B9F91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93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CC076-C94A-4C3B-82AA-E6AAFC739E8A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11FA-7517-4426-BEEA-04449CB40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13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35D0C-229C-45F9-A677-829464CBAAEE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AF8EA-F4C1-4F48-86DD-0AD22C939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89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7319-9BDF-4D61-86F7-A7CB78AE55CA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6857A-A96F-486A-9349-1F47ABACF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27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11964988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7C4A5-C421-4506-AAE8-4044BBE91548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8E36D-6917-4A90-9E3F-B88410E6C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50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6ECE-2367-49A1-BACE-0AC00B840993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7B03D-30A5-4B67-B453-ED0F0A7A3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5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98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50386-AD47-4A17-8512-D91E438FF110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AE6-B201-4F72-AEBD-3C8FFA5DC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52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BB090-8DA8-4C5B-A016-98F6F48630C0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8042F-2482-40C4-89EC-15FDCE1A5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8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EC0C-DBE4-4724-959F-66BC211F334E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08C64-E898-4B33-A120-B6C333DD1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1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7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6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2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7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BE5329-A1C1-415A-A3C1-FB989DACB26F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5EE92E-D6C7-4072-B4E1-A354DDA4E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2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80.png"/><Relationship Id="rId7" Type="http://schemas.openxmlformats.org/officeDocument/2006/relationships/image" Target="../media/image71.png"/><Relationship Id="rId12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61.png"/><Relationship Id="rId5" Type="http://schemas.openxmlformats.org/officeDocument/2006/relationships/image" Target="../media/image82.png"/><Relationship Id="rId10" Type="http://schemas.openxmlformats.org/officeDocument/2006/relationships/image" Target="../media/image60.png"/><Relationship Id="rId4" Type="http://schemas.openxmlformats.org/officeDocument/2006/relationships/image" Target="../media/image81.png"/><Relationship Id="rId9" Type="http://schemas.openxmlformats.org/officeDocument/2006/relationships/image" Target="../media/image5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5.png"/><Relationship Id="rId18" Type="http://schemas.openxmlformats.org/officeDocument/2006/relationships/image" Target="../media/image84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74.png"/><Relationship Id="rId17" Type="http://schemas.openxmlformats.org/officeDocument/2006/relationships/image" Target="../media/image79.png"/><Relationship Id="rId2" Type="http://schemas.openxmlformats.org/officeDocument/2006/relationships/image" Target="../media/image63.png"/><Relationship Id="rId16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3.png"/><Relationship Id="rId5" Type="http://schemas.openxmlformats.org/officeDocument/2006/relationships/image" Target="../media/image66.png"/><Relationship Id="rId15" Type="http://schemas.openxmlformats.org/officeDocument/2006/relationships/image" Target="../media/image77.png"/><Relationship Id="rId10" Type="http://schemas.openxmlformats.org/officeDocument/2006/relationships/image" Target="../media/image72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100.png"/><Relationship Id="rId18" Type="http://schemas.openxmlformats.org/officeDocument/2006/relationships/image" Target="../media/image700.png"/><Relationship Id="rId3" Type="http://schemas.openxmlformats.org/officeDocument/2006/relationships/image" Target="../media/image93.png"/><Relationship Id="rId7" Type="http://schemas.openxmlformats.org/officeDocument/2006/relationships/image" Target="../media/image940.png"/><Relationship Id="rId12" Type="http://schemas.openxmlformats.org/officeDocument/2006/relationships/image" Target="../media/image99.png"/><Relationship Id="rId17" Type="http://schemas.openxmlformats.org/officeDocument/2006/relationships/image" Target="../media/image690.png"/><Relationship Id="rId2" Type="http://schemas.openxmlformats.org/officeDocument/2006/relationships/image" Target="../media/image92.png"/><Relationship Id="rId16" Type="http://schemas.openxmlformats.org/officeDocument/2006/relationships/image" Target="../media/image6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4.png"/><Relationship Id="rId11" Type="http://schemas.openxmlformats.org/officeDocument/2006/relationships/image" Target="../media/image98.png"/><Relationship Id="rId15" Type="http://schemas.openxmlformats.org/officeDocument/2006/relationships/image" Target="../media/image102.png"/><Relationship Id="rId10" Type="http://schemas.openxmlformats.org/officeDocument/2006/relationships/image" Target="../media/image97.png"/><Relationship Id="rId19" Type="http://schemas.openxmlformats.org/officeDocument/2006/relationships/image" Target="../media/image720.png"/><Relationship Id="rId4" Type="http://schemas.openxmlformats.org/officeDocument/2006/relationships/image" Target="../media/image85.png"/><Relationship Id="rId9" Type="http://schemas.openxmlformats.org/officeDocument/2006/relationships/image" Target="../media/image96.png"/><Relationship Id="rId14" Type="http://schemas.openxmlformats.org/officeDocument/2006/relationships/image" Target="../media/image10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740.png"/><Relationship Id="rId7" Type="http://schemas.openxmlformats.org/officeDocument/2006/relationships/image" Target="../media/image880.png"/><Relationship Id="rId2" Type="http://schemas.openxmlformats.org/officeDocument/2006/relationships/image" Target="../media/image7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0.png"/><Relationship Id="rId13" Type="http://schemas.openxmlformats.org/officeDocument/2006/relationships/image" Target="../media/image54.png"/><Relationship Id="rId18" Type="http://schemas.openxmlformats.org/officeDocument/2006/relationships/image" Target="../media/image108.png"/><Relationship Id="rId21" Type="http://schemas.openxmlformats.org/officeDocument/2006/relationships/image" Target="../media/image111.png"/><Relationship Id="rId7" Type="http://schemas.openxmlformats.org/officeDocument/2006/relationships/image" Target="../media/image1010.png"/><Relationship Id="rId12" Type="http://schemas.openxmlformats.org/officeDocument/2006/relationships/image" Target="../media/image53.png"/><Relationship Id="rId17" Type="http://schemas.openxmlformats.org/officeDocument/2006/relationships/image" Target="../media/image107.png"/><Relationship Id="rId25" Type="http://schemas.openxmlformats.org/officeDocument/2006/relationships/image" Target="../media/image115.png"/><Relationship Id="rId2" Type="http://schemas.openxmlformats.org/officeDocument/2006/relationships/image" Target="../media/image90.png"/><Relationship Id="rId16" Type="http://schemas.openxmlformats.org/officeDocument/2006/relationships/image" Target="../media/image106.png"/><Relationship Id="rId20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050.png"/><Relationship Id="rId24" Type="http://schemas.openxmlformats.org/officeDocument/2006/relationships/image" Target="../media/image114.png"/><Relationship Id="rId15" Type="http://schemas.openxmlformats.org/officeDocument/2006/relationships/image" Target="../media/image105.png"/><Relationship Id="rId23" Type="http://schemas.openxmlformats.org/officeDocument/2006/relationships/image" Target="../media/image113.png"/><Relationship Id="rId10" Type="http://schemas.openxmlformats.org/officeDocument/2006/relationships/image" Target="../media/image1040.png"/><Relationship Id="rId19" Type="http://schemas.openxmlformats.org/officeDocument/2006/relationships/image" Target="../media/image109.png"/><Relationship Id="rId9" Type="http://schemas.openxmlformats.org/officeDocument/2006/relationships/image" Target="../media/image1030.png"/><Relationship Id="rId14" Type="http://schemas.openxmlformats.org/officeDocument/2006/relationships/image" Target="../media/image104.png"/><Relationship Id="rId22" Type="http://schemas.openxmlformats.org/officeDocument/2006/relationships/image" Target="../media/image1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7.png"/><Relationship Id="rId3" Type="http://schemas.openxmlformats.org/officeDocument/2006/relationships/image" Target="../media/image55.png"/><Relationship Id="rId7" Type="http://schemas.openxmlformats.org/officeDocument/2006/relationships/image" Target="../media/image117.png"/><Relationship Id="rId12" Type="http://schemas.openxmlformats.org/officeDocument/2006/relationships/image" Target="../media/image126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3.png"/><Relationship Id="rId11" Type="http://schemas.openxmlformats.org/officeDocument/2006/relationships/image" Target="../media/image125.png"/><Relationship Id="rId5" Type="http://schemas.openxmlformats.org/officeDocument/2006/relationships/image" Target="../media/image91.png"/><Relationship Id="rId10" Type="http://schemas.openxmlformats.org/officeDocument/2006/relationships/image" Target="../media/image124.png"/><Relationship Id="rId4" Type="http://schemas.openxmlformats.org/officeDocument/2006/relationships/image" Target="../media/image56.png"/><Relationship Id="rId9" Type="http://schemas.openxmlformats.org/officeDocument/2006/relationships/image" Target="../media/image1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png"/><Relationship Id="rId2" Type="http://schemas.openxmlformats.org/officeDocument/2006/relationships/image" Target="../media/image1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0" Type="http://schemas.openxmlformats.org/officeDocument/2006/relationships/image" Target="../media/image139.png"/><Relationship Id="rId4" Type="http://schemas.openxmlformats.org/officeDocument/2006/relationships/image" Target="../media/image133.png"/><Relationship Id="rId9" Type="http://schemas.openxmlformats.org/officeDocument/2006/relationships/image" Target="../media/image13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png"/><Relationship Id="rId3" Type="http://schemas.openxmlformats.org/officeDocument/2006/relationships/image" Target="../media/image142.png"/><Relationship Id="rId7" Type="http://schemas.openxmlformats.org/officeDocument/2006/relationships/image" Target="../media/image146.png"/><Relationship Id="rId12" Type="http://schemas.openxmlformats.org/officeDocument/2006/relationships/image" Target="../media/image149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5.png"/><Relationship Id="rId11" Type="http://schemas.openxmlformats.org/officeDocument/2006/relationships/image" Target="../media/image148.png"/><Relationship Id="rId5" Type="http://schemas.openxmlformats.org/officeDocument/2006/relationships/image" Target="../media/image144.png"/><Relationship Id="rId10" Type="http://schemas.openxmlformats.org/officeDocument/2006/relationships/image" Target="../media/image1320.png"/><Relationship Id="rId4" Type="http://schemas.openxmlformats.org/officeDocument/2006/relationships/image" Target="../media/image143.png"/><Relationship Id="rId9" Type="http://schemas.openxmlformats.org/officeDocument/2006/relationships/image" Target="../media/image13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13" Type="http://schemas.openxmlformats.org/officeDocument/2006/relationships/image" Target="../media/image155.png"/><Relationship Id="rId18" Type="http://schemas.openxmlformats.org/officeDocument/2006/relationships/image" Target="../media/image157.png"/><Relationship Id="rId3" Type="http://schemas.openxmlformats.org/officeDocument/2006/relationships/image" Target="../media/image1340.png"/><Relationship Id="rId21" Type="http://schemas.openxmlformats.org/officeDocument/2006/relationships/image" Target="../media/image160.png"/><Relationship Id="rId7" Type="http://schemas.openxmlformats.org/officeDocument/2006/relationships/image" Target="../media/image1380.png"/><Relationship Id="rId12" Type="http://schemas.openxmlformats.org/officeDocument/2006/relationships/image" Target="../media/image154.png"/><Relationship Id="rId17" Type="http://schemas.openxmlformats.org/officeDocument/2006/relationships/image" Target="../media/image1560.png"/><Relationship Id="rId16" Type="http://schemas.openxmlformats.org/officeDocument/2006/relationships/image" Target="../media/image156.png"/><Relationship Id="rId20" Type="http://schemas.openxmlformats.org/officeDocument/2006/relationships/image" Target="../media/image1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0.png"/><Relationship Id="rId11" Type="http://schemas.openxmlformats.org/officeDocument/2006/relationships/image" Target="../media/image153.png"/><Relationship Id="rId5" Type="http://schemas.openxmlformats.org/officeDocument/2006/relationships/image" Target="../media/image1360.png"/><Relationship Id="rId15" Type="http://schemas.openxmlformats.org/officeDocument/2006/relationships/image" Target="../media/image1460.png"/><Relationship Id="rId10" Type="http://schemas.openxmlformats.org/officeDocument/2006/relationships/image" Target="../media/image1520.png"/><Relationship Id="rId19" Type="http://schemas.openxmlformats.org/officeDocument/2006/relationships/image" Target="../media/image158.png"/><Relationship Id="rId4" Type="http://schemas.openxmlformats.org/officeDocument/2006/relationships/image" Target="../media/image150.png"/><Relationship Id="rId9" Type="http://schemas.openxmlformats.org/officeDocument/2006/relationships/image" Target="../media/image15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2.wmf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9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0.png"/><Relationship Id="rId7" Type="http://schemas.openxmlformats.org/officeDocument/2006/relationships/image" Target="../media/image164.png"/><Relationship Id="rId2" Type="http://schemas.openxmlformats.org/officeDocument/2006/relationships/image" Target="../media/image11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10.png"/><Relationship Id="rId5" Type="http://schemas.openxmlformats.org/officeDocument/2006/relationships/image" Target="../media/image163.png"/><Relationship Id="rId4" Type="http://schemas.openxmlformats.org/officeDocument/2006/relationships/image" Target="../media/image16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0.png"/><Relationship Id="rId13" Type="http://schemas.openxmlformats.org/officeDocument/2006/relationships/image" Target="../media/image167.png"/><Relationship Id="rId3" Type="http://schemas.openxmlformats.org/officeDocument/2006/relationships/image" Target="../media/image1630.png"/><Relationship Id="rId12" Type="http://schemas.openxmlformats.org/officeDocument/2006/relationships/image" Target="../media/image166.png"/><Relationship Id="rId2" Type="http://schemas.openxmlformats.org/officeDocument/2006/relationships/image" Target="../media/image1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emf"/><Relationship Id="rId11" Type="http://schemas.openxmlformats.org/officeDocument/2006/relationships/image" Target="../media/image165.png"/><Relationship Id="rId5" Type="http://schemas.openxmlformats.org/officeDocument/2006/relationships/image" Target="../media/image1550.png"/><Relationship Id="rId10" Type="http://schemas.openxmlformats.org/officeDocument/2006/relationships/image" Target="../media/image1600.png"/><Relationship Id="rId9" Type="http://schemas.openxmlformats.org/officeDocument/2006/relationships/image" Target="../media/image1590.png"/><Relationship Id="rId14" Type="http://schemas.openxmlformats.org/officeDocument/2006/relationships/image" Target="../media/image16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8.png"/><Relationship Id="rId7" Type="http://schemas.openxmlformats.org/officeDocument/2006/relationships/image" Target="../media/image39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oleObject" Target="../embeddings/oleObject5.bin"/><Relationship Id="rId7" Type="http://schemas.openxmlformats.org/officeDocument/2006/relationships/image" Target="../media/image4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45.jpeg"/><Relationship Id="rId5" Type="http://schemas.openxmlformats.org/officeDocument/2006/relationships/image" Target="../media/image42.wmf"/><Relationship Id="rId10" Type="http://schemas.openxmlformats.org/officeDocument/2006/relationships/hyperlink" Target="https://www.dropbox.com/sh/opuai9uwfc4acfy/SLxmkkXkCM/IMG_6380a.JPG" TargetMode="External"/><Relationship Id="rId4" Type="http://schemas.openxmlformats.org/officeDocument/2006/relationships/oleObject" Target="../embeddings/oleObject7.bin"/><Relationship Id="rId9" Type="http://schemas.openxmlformats.org/officeDocument/2006/relationships/image" Target="../media/image4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49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8.png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9A4C8F-4C3C-4DCB-9FD8-D94372465C1E}"/>
              </a:ext>
            </a:extLst>
          </p:cNvPr>
          <p:cNvSpPr txBox="1"/>
          <p:nvPr/>
        </p:nvSpPr>
        <p:spPr>
          <a:xfrm>
            <a:off x="2139190" y="6039276"/>
            <a:ext cx="9681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b="1" dirty="0" smtClean="0">
                <a:solidFill>
                  <a:srgbClr val="000099"/>
                </a:solidFill>
                <a:ea typeface="Cambria Math" panose="02040503050406030204" pitchFamily="18" charset="0"/>
              </a:rPr>
              <a:t>Lecture 17:  The Josephson effect --- fluctuations and quantum tunneling </a:t>
            </a:r>
            <a:endParaRPr lang="en-US" sz="2000" b="1" dirty="0">
              <a:solidFill>
                <a:srgbClr val="000099"/>
              </a:solidFill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9A4C8F-4C3C-4DCB-9FD8-D94372465C1E}"/>
              </a:ext>
            </a:extLst>
          </p:cNvPr>
          <p:cNvSpPr txBox="1"/>
          <p:nvPr/>
        </p:nvSpPr>
        <p:spPr>
          <a:xfrm>
            <a:off x="1666978" y="261031"/>
            <a:ext cx="10281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b="1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Lecture 16:  The Josephson effect --- magnetic field effects in extended junctions</a:t>
            </a:r>
            <a:endParaRPr lang="en-US" sz="2000" b="1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1739" y="6064135"/>
            <a:ext cx="1105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anose="02040503050406030204" pitchFamily="18" charset="0"/>
              </a:rPr>
              <a:t>Next time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7750" y="243838"/>
            <a:ext cx="730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anose="02040503050406030204" pitchFamily="18" charset="0"/>
              </a:rPr>
              <a:t>Today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9493" y="270411"/>
            <a:ext cx="1012873" cy="316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2996" y="6089819"/>
            <a:ext cx="1577451" cy="316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DFE85D-3962-4468-AC4C-76417401F8F1}"/>
              </a:ext>
            </a:extLst>
          </p:cNvPr>
          <p:cNvSpPr txBox="1"/>
          <p:nvPr/>
        </p:nvSpPr>
        <p:spPr>
          <a:xfrm>
            <a:off x="1114358" y="1243284"/>
            <a:ext cx="1010159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>
                <a:ea typeface="Cambria Math" panose="02040503050406030204" pitchFamily="18" charset="0"/>
              </a:rPr>
              <a:t>D</a:t>
            </a:r>
            <a:r>
              <a:rPr lang="en-US" dirty="0" smtClean="0">
                <a:ea typeface="Cambria Math" panose="02040503050406030204" pitchFamily="18" charset="0"/>
              </a:rPr>
              <a:t>iscussion of the Josephson effect in five parts: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en-US" dirty="0" smtClean="0">
                <a:ea typeface="Cambria Math" panose="02040503050406030204" pitchFamily="18" charset="0"/>
              </a:rPr>
              <a:t>Theory and phenomena</a:t>
            </a:r>
            <a:endParaRPr lang="en-US" dirty="0">
              <a:ea typeface="Cambria Math" panose="02040503050406030204" pitchFamily="18" charset="0"/>
            </a:endParaRP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ea typeface="Cambria Math" panose="02040503050406030204" pitchFamily="18" charset="0"/>
              </a:rPr>
              <a:t>RSJ model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 smtClean="0">
                <a:ea typeface="Cambria Math" panose="02040503050406030204" pitchFamily="18" charset="0"/>
              </a:rPr>
              <a:t>Magnetic field effects in extended junctions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 smtClean="0">
                <a:ea typeface="Cambria Math" panose="02040503050406030204" pitchFamily="18" charset="0"/>
              </a:rPr>
              <a:t>Fluctuations and quantum tunneling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ea typeface="Cambria Math" panose="02040503050406030204" pitchFamily="18" charset="0"/>
              </a:rPr>
              <a:t>B</a:t>
            </a:r>
            <a:r>
              <a:rPr lang="en-US" dirty="0" smtClean="0">
                <a:ea typeface="Cambria Math" panose="02040503050406030204" pitchFamily="18" charset="0"/>
              </a:rPr>
              <a:t>eyond tunnel junctions (SNS, </a:t>
            </a:r>
            <a:r>
              <a:rPr lang="en-US" dirty="0" err="1" smtClean="0">
                <a:ea typeface="Cambria Math" panose="02040503050406030204" pitchFamily="18" charset="0"/>
              </a:rPr>
              <a:t>microbridges</a:t>
            </a:r>
            <a:r>
              <a:rPr lang="en-US" dirty="0" smtClean="0">
                <a:ea typeface="Cambria Math" panose="02040503050406030204" pitchFamily="18" charset="0"/>
              </a:rPr>
              <a:t>, SFS, …)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endParaRPr lang="en-US" dirty="0">
              <a:ea typeface="Cambria Math" panose="02040503050406030204" pitchFamily="18" charset="0"/>
            </a:endParaRPr>
          </a:p>
          <a:p>
            <a:pPr>
              <a:spcAft>
                <a:spcPts val="1800"/>
              </a:spcAft>
            </a:pPr>
            <a:endParaRPr lang="en-US" dirty="0">
              <a:ea typeface="Cambria Math" panose="02040503050406030204" pitchFamily="18" charset="0"/>
            </a:endParaRPr>
          </a:p>
          <a:p>
            <a:pPr>
              <a:spcAft>
                <a:spcPts val="1800"/>
              </a:spcAft>
            </a:pPr>
            <a:endParaRPr lang="en-US" dirty="0" smtClean="0">
              <a:ea typeface="Cambria Math" panose="02040503050406030204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ea typeface="Cambria Math" panose="02040503050406030204" pitchFamily="18" charset="0"/>
              </a:rPr>
              <a:t>	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09224" y="2816296"/>
            <a:ext cx="389206" cy="1735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09224" y="2334382"/>
            <a:ext cx="389206" cy="17350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83529" y="-16557"/>
                <a:ext cx="839019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/>
                  <a:t>Magnetic Field Effects</a:t>
                </a:r>
                <a:endParaRPr lang="en-US" dirty="0"/>
              </a:p>
              <a:p>
                <a:endParaRPr lang="en-US" u="sng" dirty="0"/>
              </a:p>
              <a:p>
                <a:r>
                  <a:rPr lang="en-US" dirty="0"/>
                  <a:t>Local: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  <a:p>
                <a:r>
                  <a:rPr lang="en-US" dirty="0"/>
                  <a:t>	</a:t>
                </a:r>
              </a:p>
              <a:p>
                <a:r>
                  <a:rPr lang="en-US" dirty="0"/>
                  <a:t>	</a:t>
                </a:r>
                <a:endParaRPr lang="en-US" dirty="0"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529" y="-16557"/>
                <a:ext cx="8390196" cy="1477328"/>
              </a:xfrm>
              <a:prstGeom prst="rect">
                <a:avLst/>
              </a:prstGeom>
              <a:blipFill>
                <a:blip r:embed="rId2"/>
                <a:stretch>
                  <a:fillRect l="-581" t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639813" y="1126675"/>
            <a:ext cx="3814010" cy="1823329"/>
            <a:chOff x="1263316" y="3193839"/>
            <a:chExt cx="4507030" cy="2256466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263316" y="3621505"/>
              <a:ext cx="402336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263316" y="5450305"/>
              <a:ext cx="402336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954956" y="3621505"/>
              <a:ext cx="640080" cy="182880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57676" y="4078705"/>
              <a:ext cx="283464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829826" y="499310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29826" y="4078706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295274" y="3621505"/>
              <a:ext cx="0" cy="18288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249905" y="3621505"/>
              <a:ext cx="0" cy="18288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1973179" y="4391526"/>
              <a:ext cx="0" cy="27432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2413535" y="4860758"/>
              <a:ext cx="2743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3892215" y="4860758"/>
              <a:ext cx="2743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572000" y="4391526"/>
              <a:ext cx="0" cy="27432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892215" y="4199022"/>
              <a:ext cx="2743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413535" y="4199022"/>
              <a:ext cx="2743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 flipH="1">
              <a:off x="3162499" y="3208240"/>
              <a:ext cx="2249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413534" y="3193839"/>
                  <a:ext cx="42230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3534" y="3193839"/>
                  <a:ext cx="422309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1724" b="-224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718959" y="3193840"/>
                  <a:ext cx="57149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8959" y="3193840"/>
                  <a:ext cx="571499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224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4716382" y="3894037"/>
                  <a:ext cx="10539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6382" y="3894037"/>
                  <a:ext cx="1053964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408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779549" y="4808439"/>
                  <a:ext cx="4475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9549" y="4808439"/>
                  <a:ext cx="447572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3265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696136" y="1468702"/>
            <a:ext cx="1156953" cy="1392512"/>
            <a:chOff x="733926" y="5553280"/>
            <a:chExt cx="1588672" cy="1746241"/>
          </a:xfrm>
        </p:grpSpPr>
        <p:grpSp>
          <p:nvGrpSpPr>
            <p:cNvPr id="24" name="Group 23"/>
            <p:cNvGrpSpPr/>
            <p:nvPr/>
          </p:nvGrpSpPr>
          <p:grpSpPr>
            <a:xfrm>
              <a:off x="945681" y="6013383"/>
              <a:ext cx="993810" cy="1005840"/>
              <a:chOff x="945681" y="6013383"/>
              <a:chExt cx="993810" cy="1005840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V="1">
                <a:off x="1311441" y="6013383"/>
                <a:ext cx="0" cy="64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1299411" y="6653463"/>
                <a:ext cx="64008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H="1">
                <a:off x="945681" y="6653463"/>
                <a:ext cx="365760" cy="3657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1128560" y="5553280"/>
              <a:ext cx="271890" cy="378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65226" y="6395338"/>
              <a:ext cx="357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3926" y="6930189"/>
              <a:ext cx="340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453822" y="1733721"/>
                <a:ext cx="3426017" cy="944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Superconductor: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822" y="1733721"/>
                <a:ext cx="3426017" cy="944618"/>
              </a:xfrm>
              <a:prstGeom prst="rect">
                <a:avLst/>
              </a:prstGeom>
              <a:blipFill>
                <a:blip r:embed="rId7"/>
                <a:stretch>
                  <a:fillRect t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439740" y="398460"/>
                <a:ext cx="748692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Small junction: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		(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ϕ</a:t>
                </a:r>
                <a:r>
                  <a:rPr lang="en-US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 uniform)</a:t>
                </a:r>
              </a:p>
              <a:p>
                <a:r>
                  <a:rPr lang="en-US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Large </a:t>
                </a:r>
                <a:r>
                  <a:rPr lang="en-US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junction: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		(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ϕ</a:t>
                </a:r>
                <a:r>
                  <a:rPr lang="en-US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 spatially </a:t>
                </a:r>
                <a:r>
                  <a:rPr lang="en-US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varying)</a:t>
                </a:r>
                <a:endParaRPr lang="en-US" dirty="0"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40" y="398460"/>
                <a:ext cx="7486929" cy="646331"/>
              </a:xfrm>
              <a:prstGeom prst="rect">
                <a:avLst/>
              </a:prstGeom>
              <a:blipFill>
                <a:blip r:embed="rId8"/>
                <a:stretch>
                  <a:fillRect l="-651" t="-660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781118" y="3408395"/>
            <a:ext cx="2918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Integrate phase around path: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739248" y="3211236"/>
                <a:ext cx="5219442" cy="7396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−∆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𝛻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𝑑𝑙</m:t>
                              </m:r>
                            </m:e>
                          </m:acc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𝑑𝑙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248" y="3211236"/>
                <a:ext cx="5219442" cy="73969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2474700" y="1466968"/>
            <a:ext cx="596639" cy="1470977"/>
          </a:xfrm>
          <a:prstGeom prst="rect">
            <a:avLst/>
          </a:prstGeom>
          <a:solidFill>
            <a:srgbClr val="FFF2CC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597077" y="1481778"/>
            <a:ext cx="596639" cy="1470977"/>
          </a:xfrm>
          <a:prstGeom prst="rect">
            <a:avLst/>
          </a:prstGeom>
          <a:solidFill>
            <a:srgbClr val="FFF2CC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6136" y="4019174"/>
            <a:ext cx="2370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Currents:</a:t>
            </a:r>
          </a:p>
        </p:txBody>
      </p:sp>
      <p:sp>
        <p:nvSpPr>
          <p:cNvPr id="39" name="Cube 38"/>
          <p:cNvSpPr/>
          <p:nvPr/>
        </p:nvSpPr>
        <p:spPr>
          <a:xfrm>
            <a:off x="9929740" y="2678216"/>
            <a:ext cx="1565526" cy="583651"/>
          </a:xfrm>
          <a:prstGeom prst="cube">
            <a:avLst>
              <a:gd name="adj" fmla="val 712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ube 40"/>
          <p:cNvSpPr/>
          <p:nvPr/>
        </p:nvSpPr>
        <p:spPr>
          <a:xfrm>
            <a:off x="9925797" y="2615595"/>
            <a:ext cx="1565528" cy="468991"/>
          </a:xfrm>
          <a:prstGeom prst="cube">
            <a:avLst>
              <a:gd name="adj" fmla="val 8589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ube 39"/>
          <p:cNvSpPr/>
          <p:nvPr/>
        </p:nvSpPr>
        <p:spPr>
          <a:xfrm>
            <a:off x="9929738" y="2438314"/>
            <a:ext cx="1561587" cy="571704"/>
          </a:xfrm>
          <a:prstGeom prst="cube">
            <a:avLst>
              <a:gd name="adj" fmla="val 712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9442299" y="1394559"/>
            <a:ext cx="2550738" cy="1671838"/>
            <a:chOff x="237768" y="5553280"/>
            <a:chExt cx="3502550" cy="2096522"/>
          </a:xfrm>
        </p:grpSpPr>
        <p:grpSp>
          <p:nvGrpSpPr>
            <p:cNvPr id="43" name="Group 42"/>
            <p:cNvGrpSpPr/>
            <p:nvPr/>
          </p:nvGrpSpPr>
          <p:grpSpPr>
            <a:xfrm>
              <a:off x="543059" y="6013383"/>
              <a:ext cx="2508332" cy="1337788"/>
              <a:chOff x="543059" y="6013383"/>
              <a:chExt cx="2508332" cy="1337788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 flipV="1">
                <a:off x="1311441" y="6013383"/>
                <a:ext cx="0" cy="64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1299412" y="6653464"/>
                <a:ext cx="175197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H="1">
                <a:off x="543059" y="6639856"/>
                <a:ext cx="782824" cy="71131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43"/>
            <p:cNvSpPr txBox="1"/>
            <p:nvPr/>
          </p:nvSpPr>
          <p:spPr>
            <a:xfrm>
              <a:off x="1128560" y="5553280"/>
              <a:ext cx="271890" cy="463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82946" y="6360389"/>
              <a:ext cx="357372" cy="463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7768" y="7280470"/>
              <a:ext cx="34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sp>
        <p:nvSpPr>
          <p:cNvPr id="54" name="Right Arrow 53"/>
          <p:cNvSpPr/>
          <p:nvPr/>
        </p:nvSpPr>
        <p:spPr>
          <a:xfrm rot="8036725">
            <a:off x="9544876" y="2261948"/>
            <a:ext cx="433552" cy="17194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9474018" y="193718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7" name="Right Arrow 56"/>
          <p:cNvSpPr/>
          <p:nvPr/>
        </p:nvSpPr>
        <p:spPr>
          <a:xfrm rot="16200000">
            <a:off x="10512904" y="1885439"/>
            <a:ext cx="433552" cy="17194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0573370" y="1411721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1080649" y="4828563"/>
            <a:ext cx="8869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(2)   screening currents – along y but only within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λ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mbria Math" panose="02040503050406030204" pitchFamily="18" charset="0"/>
              </a:rPr>
              <a:t>of interface </a:t>
            </a:r>
            <a:r>
              <a:rPr lang="en-US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 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⟹   </a:t>
            </a:r>
            <a:r>
              <a:rPr lang="en-US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negligible contribution</a:t>
            </a:r>
            <a:endParaRPr lang="en-US" dirty="0"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070829" y="4401264"/>
            <a:ext cx="4309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(1)   junction </a:t>
            </a:r>
            <a:r>
              <a:rPr lang="en-US" dirty="0" smtClean="0"/>
              <a:t>tunneling </a:t>
            </a:r>
            <a:r>
              <a:rPr lang="en-US" dirty="0"/>
              <a:t>current – along 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331983" y="543934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>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898422" y="5500481"/>
                <a:ext cx="4396396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𝑑𝑙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422" y="5500481"/>
                <a:ext cx="4396396" cy="81887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6728379" y="5575017"/>
                <a:ext cx="5059527" cy="521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𝑑𝑙</m:t>
                            </m:r>
                          </m:e>
                        </m:acc>
                      </m:e>
                    </m:nary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gauge-invariant </a:t>
                </a:r>
                <a:r>
                  <a:rPr lang="en-US" dirty="0"/>
                  <a:t>phase</a:t>
                </a: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379" y="5575017"/>
                <a:ext cx="5059527" cy="521233"/>
              </a:xfrm>
              <a:prstGeom prst="rect">
                <a:avLst/>
              </a:prstGeom>
              <a:blipFill>
                <a:blip r:embed="rId11"/>
                <a:stretch>
                  <a:fillRect l="-1084" t="-90588" r="-120" b="-14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/>
          <p:cNvCxnSpPr/>
          <p:nvPr/>
        </p:nvCxnSpPr>
        <p:spPr>
          <a:xfrm flipV="1">
            <a:off x="9925797" y="3424435"/>
            <a:ext cx="1165244" cy="719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11101126" y="3007670"/>
            <a:ext cx="451057" cy="423957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10360583" y="3427555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11335831" y="3110650"/>
            <a:ext cx="408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z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10078631" y="3953278"/>
                <a:ext cx="1503104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𝑤𝑧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8631" y="3953278"/>
                <a:ext cx="1503104" cy="362984"/>
              </a:xfrm>
              <a:prstGeom prst="rect">
                <a:avLst/>
              </a:prstGeom>
              <a:blipFill>
                <a:blip r:embed="rId12"/>
                <a:stretch>
                  <a:fillRect b="-11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77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/>
      <p:bldP spid="35" grpId="0"/>
      <p:bldP spid="36" grpId="0" animBg="1"/>
      <p:bldP spid="37" grpId="0" animBg="1"/>
      <p:bldP spid="38" grpId="0"/>
      <p:bldP spid="39" grpId="0" animBg="1"/>
      <p:bldP spid="41" grpId="0" animBg="1"/>
      <p:bldP spid="40" grpId="0" animBg="1"/>
      <p:bldP spid="54" grpId="0" animBg="1"/>
      <p:bldP spid="56" grpId="0"/>
      <p:bldP spid="57" grpId="0" animBg="1"/>
      <p:bldP spid="59" grpId="0"/>
      <p:bldP spid="60" grpId="0"/>
      <p:bldP spid="61" grpId="0"/>
      <p:bldP spid="62" grpId="0"/>
      <p:bldP spid="63" grpId="0"/>
      <p:bldP spid="65" grpId="0"/>
      <p:bldP spid="79" grpId="0"/>
      <p:bldP spid="80" grpId="0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21748" y="676400"/>
                <a:ext cx="623235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		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748" y="676400"/>
                <a:ext cx="6232357" cy="14773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726378" y="3090276"/>
                <a:ext cx="1458228" cy="56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6378" y="3090276"/>
                <a:ext cx="1458228" cy="5667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655416" y="-131"/>
            <a:ext cx="4402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magnetic </a:t>
            </a:r>
            <a:r>
              <a:rPr lang="en-US" sz="1600" dirty="0"/>
              <a:t>thickness of </a:t>
            </a:r>
            <a:r>
              <a:rPr lang="en-US" sz="1600" dirty="0" smtClean="0"/>
              <a:t>junction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051026" y="292406"/>
            <a:ext cx="433138" cy="3516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65032" y="5196130"/>
            <a:ext cx="2430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“Sine-Gordon” equation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16676" y="5990456"/>
            <a:ext cx="782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wave </a:t>
            </a:r>
            <a:r>
              <a:rPr lang="en-US" dirty="0" smtClean="0"/>
              <a:t>equation for the junction phase</a:t>
            </a:r>
            <a:r>
              <a:rPr lang="en-US" dirty="0"/>
              <a:t> </a:t>
            </a:r>
            <a:r>
              <a:rPr lang="en-US" dirty="0" smtClean="0"/>
              <a:t>w/ </a:t>
            </a:r>
            <a:r>
              <a:rPr lang="en-US" dirty="0"/>
              <a:t>damping </a:t>
            </a:r>
            <a:r>
              <a:rPr lang="en-US" dirty="0" smtClean="0"/>
              <a:t>and non-linearity</a:t>
            </a:r>
            <a:endParaRPr lang="en-US" dirty="0"/>
          </a:p>
          <a:p>
            <a:r>
              <a:rPr lang="en-US" dirty="0" smtClean="0"/>
              <a:t>junction acts like a resonant cavity with phase modes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2352" y="79838"/>
            <a:ext cx="1677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Phase dynamics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953654" y="933307"/>
                <a:ext cx="1974708" cy="665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654" y="933307"/>
                <a:ext cx="1974708" cy="6650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189145" y="511348"/>
                <a:ext cx="179998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145" y="511348"/>
                <a:ext cx="1799980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206746" y="1382937"/>
                <a:ext cx="1764777" cy="665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𝑑𝑧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746" y="1382937"/>
                <a:ext cx="1764777" cy="665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Brace 15"/>
          <p:cNvSpPr/>
          <p:nvPr/>
        </p:nvSpPr>
        <p:spPr>
          <a:xfrm>
            <a:off x="7076648" y="360981"/>
            <a:ext cx="513080" cy="1896698"/>
          </a:xfrm>
          <a:prstGeom prst="rightBrace">
            <a:avLst>
              <a:gd name="adj1" fmla="val 35066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42038" y="693171"/>
                <a:ext cx="36761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038" y="693171"/>
                <a:ext cx="3676199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786854" y="1690133"/>
                <a:ext cx="19070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en-US" dirty="0"/>
                  <a:t> along junction) 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854" y="1690133"/>
                <a:ext cx="1907061" cy="369332"/>
              </a:xfrm>
              <a:prstGeom prst="rect">
                <a:avLst/>
              </a:prstGeom>
              <a:blipFill>
                <a:blip r:embed="rId8"/>
                <a:stretch>
                  <a:fillRect l="-2556" t="-8197" r="-191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918287" y="1551755"/>
                <a:ext cx="36761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𝑑𝑧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𝑑𝑧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287" y="1551755"/>
                <a:ext cx="367619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32997" y="2407653"/>
                <a:ext cx="3048976" cy="404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Maxwell’s equation: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97" y="2407653"/>
                <a:ext cx="3048976" cy="404663"/>
              </a:xfrm>
              <a:prstGeom prst="rect">
                <a:avLst/>
              </a:prstGeom>
              <a:blipFill>
                <a:blip r:embed="rId10"/>
                <a:stretch>
                  <a:fillRect l="-1597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438456" y="2230608"/>
                <a:ext cx="1381660" cy="682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</m:acc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456" y="2230608"/>
                <a:ext cx="1381660" cy="68262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1692507" y="4475135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111373" y="3064532"/>
                <a:ext cx="522194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373" y="3064532"/>
                <a:ext cx="522194" cy="61824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278112" y="3064532"/>
                <a:ext cx="2422266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112" y="3064532"/>
                <a:ext cx="2422266" cy="7203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551802" y="3217421"/>
                <a:ext cx="27871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smtClean="0"/>
                  <a:t>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802" y="3217421"/>
                <a:ext cx="2787173" cy="369332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65887" y="3056873"/>
                <a:ext cx="939744" cy="619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887" y="3056873"/>
                <a:ext cx="939744" cy="61908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063890" y="4213390"/>
                <a:ext cx="32071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890" y="4213390"/>
                <a:ext cx="3207160" cy="369332"/>
              </a:xfrm>
              <a:prstGeom prst="rect">
                <a:avLst/>
              </a:prstGeom>
              <a:blipFill>
                <a:blip r:embed="rId1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801187" y="4025666"/>
                <a:ext cx="1138132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187" y="4025666"/>
                <a:ext cx="1138132" cy="61824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72352" y="5064768"/>
                <a:ext cx="7634325" cy="720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352" y="5064768"/>
                <a:ext cx="7634325" cy="72032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 flipH="1" flipV="1">
            <a:off x="6630599" y="3561462"/>
            <a:ext cx="510507" cy="5802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723402" y="3580817"/>
            <a:ext cx="704984" cy="5606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9105692" y="3188989"/>
            <a:ext cx="2169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specific capacitance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30948" y="4213390"/>
            <a:ext cx="2261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Josephson equations: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70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0" grpId="0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12" grpId="0"/>
      <p:bldP spid="26" grpId="0"/>
      <p:bldP spid="27" grpId="0"/>
      <p:bldP spid="28" grpId="0"/>
      <p:bldP spid="30" grpId="0"/>
      <p:bldP spid="31" grpId="0"/>
      <p:bldP spid="32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247596" y="4860402"/>
            <a:ext cx="2632628" cy="1307334"/>
            <a:chOff x="238866" y="6944735"/>
            <a:chExt cx="2632628" cy="13073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238866" y="6974796"/>
                  <a:ext cx="1600200" cy="12772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866" y="6974796"/>
                  <a:ext cx="1600200" cy="1277273"/>
                </a:xfrm>
                <a:prstGeom prst="rect">
                  <a:avLst/>
                </a:prstGeom>
                <a:blipFill>
                  <a:blip r:embed="rId2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981157" y="6944735"/>
                  <a:ext cx="890337" cy="12967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</m:sSub>
                    </m:oMath>
                  </a14:m>
                  <a:r>
                    <a:rPr lang="en-US" dirty="0" smtClean="0"/>
                    <a:t>(0)</a:t>
                  </a:r>
                  <a:endParaRPr lang="en-US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500 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1157" y="6944735"/>
                  <a:ext cx="890337" cy="1296702"/>
                </a:xfrm>
                <a:prstGeom prst="rect">
                  <a:avLst/>
                </a:prstGeom>
                <a:blipFill>
                  <a:blip r:embed="rId3"/>
                  <a:stretch>
                    <a:fillRect t="-1878" r="-4795" b="-4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618035" y="6280633"/>
                <a:ext cx="24183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 dependence: d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8035" y="6280633"/>
                <a:ext cx="2418348" cy="369332"/>
              </a:xfrm>
              <a:prstGeom prst="rect">
                <a:avLst/>
              </a:prstGeom>
              <a:blipFill>
                <a:blip r:embed="rId4"/>
                <a:stretch>
                  <a:fillRect l="-227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8176801" y="3745760"/>
            <a:ext cx="3729791" cy="2674692"/>
            <a:chOff x="4042610" y="6367102"/>
            <a:chExt cx="3031958" cy="2176648"/>
          </a:xfrm>
        </p:grpSpPr>
        <p:sp>
          <p:nvSpPr>
            <p:cNvPr id="8" name="Arc 7"/>
            <p:cNvSpPr/>
            <p:nvPr/>
          </p:nvSpPr>
          <p:spPr>
            <a:xfrm rot="10800000" flipH="1">
              <a:off x="4042610" y="6389287"/>
              <a:ext cx="2296023" cy="1412486"/>
            </a:xfrm>
            <a:prstGeom prst="arc">
              <a:avLst>
                <a:gd name="adj1" fmla="val 15619306"/>
                <a:gd name="adj2" fmla="val 0"/>
              </a:avLst>
            </a:prstGeom>
            <a:ln w="28575"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692316" y="6367102"/>
              <a:ext cx="2382252" cy="2176648"/>
              <a:chOff x="4692316" y="6367102"/>
              <a:chExt cx="2382252" cy="2176648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5125453" y="6749716"/>
                <a:ext cx="0" cy="14437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5113421" y="8181474"/>
                <a:ext cx="157613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8" idx="0"/>
              </p:cNvCxnSpPr>
              <p:nvPr/>
            </p:nvCxnSpPr>
            <p:spPr>
              <a:xfrm>
                <a:off x="5070965" y="7797926"/>
                <a:ext cx="1329834" cy="269"/>
              </a:xfrm>
              <a:prstGeom prst="lin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6400799" y="6722120"/>
                <a:ext cx="0" cy="1471385"/>
              </a:xfrm>
              <a:prstGeom prst="lin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038824" y="7471610"/>
                <a:ext cx="18288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38824" y="7149301"/>
                <a:ext cx="18288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776537" y="7595734"/>
                <a:ext cx="3729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788569" y="7285389"/>
                <a:ext cx="3007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776537" y="7002716"/>
                <a:ext cx="2767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6276769" y="8235973"/>
                    <a:ext cx="34891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76769" y="8235973"/>
                    <a:ext cx="348915" cy="30777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6677526" y="7993229"/>
                    <a:ext cx="39704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77526" y="7993229"/>
                    <a:ext cx="397042" cy="36933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4692316" y="6367102"/>
                    <a:ext cx="866274" cy="3163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type m:val="li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1" name="TextBox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92316" y="6367102"/>
                    <a:ext cx="866274" cy="316371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12000" t="-111111" r="-7429" b="-16825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22" name="Rectangle 21"/>
          <p:cNvSpPr/>
          <p:nvPr/>
        </p:nvSpPr>
        <p:spPr>
          <a:xfrm>
            <a:off x="556766" y="0"/>
            <a:ext cx="145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Special cases: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3537" y="487136"/>
            <a:ext cx="2433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arenBoth"/>
            </a:pPr>
            <a:r>
              <a:rPr lang="en-US" dirty="0" smtClean="0"/>
              <a:t>Static magnetic field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940077" y="487136"/>
                <a:ext cx="1005212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077" y="487136"/>
                <a:ext cx="1005212" cy="402931"/>
              </a:xfrm>
              <a:prstGeom prst="rect">
                <a:avLst/>
              </a:prstGeom>
              <a:blipFill>
                <a:blip r:embed="rId9"/>
                <a:stretch>
                  <a:fillRect r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675761" y="545332"/>
                <a:ext cx="30751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Assume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ϕ</a:t>
                </a:r>
                <a:r>
                  <a:rPr lang="en-US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 small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761" y="545332"/>
                <a:ext cx="3075137" cy="369332"/>
              </a:xfrm>
              <a:prstGeom prst="rect">
                <a:avLst/>
              </a:prstGeom>
              <a:blipFill>
                <a:blip r:embed="rId10"/>
                <a:stretch>
                  <a:fillRect l="-1584" t="-1147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140428" y="1062637"/>
                <a:ext cx="2002921" cy="695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428" y="1062637"/>
                <a:ext cx="2002921" cy="69544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831995" y="2065351"/>
                <a:ext cx="2550955" cy="408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995" y="2065351"/>
                <a:ext cx="2550955" cy="408510"/>
              </a:xfrm>
              <a:prstGeom prst="rect">
                <a:avLst/>
              </a:prstGeom>
              <a:blipFill>
                <a:blip r:embed="rId12"/>
                <a:stretch>
                  <a:fillRect t="-100000" r="-11722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712904" y="2063050"/>
                <a:ext cx="1273490" cy="388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904" y="2063050"/>
                <a:ext cx="1273490" cy="388761"/>
              </a:xfrm>
              <a:prstGeom prst="rect">
                <a:avLst/>
              </a:prstGeom>
              <a:blipFill>
                <a:blip r:embed="rId13"/>
                <a:stretch>
                  <a:fillRect l="-3828"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442594" y="1840570"/>
                <a:ext cx="1468415" cy="8278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𝑒𝑑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2594" y="1840570"/>
                <a:ext cx="1468415" cy="82785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682941" y="2879399"/>
            <a:ext cx="104936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Josephson penetration </a:t>
            </a:r>
            <a:r>
              <a:rPr lang="en-US" dirty="0"/>
              <a:t>depth – limits where </a:t>
            </a:r>
            <a:r>
              <a:rPr lang="en-US" dirty="0" smtClean="0"/>
              <a:t>bias </a:t>
            </a:r>
            <a:r>
              <a:rPr lang="en-US" dirty="0"/>
              <a:t>currents flow in a junction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815203" y="1796364"/>
                <a:ext cx="1763303" cy="8222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203" y="1796364"/>
                <a:ext cx="1763303" cy="82221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681084" y="3766963"/>
                <a:ext cx="1836080" cy="8222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084" y="3766963"/>
                <a:ext cx="1836080" cy="82221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186446" y="3745760"/>
                <a:ext cx="1627817" cy="8222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446" y="3745760"/>
                <a:ext cx="1627817" cy="82221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518814" y="4013333"/>
                <a:ext cx="678583" cy="388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814" y="4013333"/>
                <a:ext cx="678583" cy="388761"/>
              </a:xfrm>
              <a:prstGeom prst="rect">
                <a:avLst/>
              </a:prstGeom>
              <a:blipFill>
                <a:blip r:embed="rId18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508952" y="40229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MKS: 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070383" y="5442520"/>
                <a:ext cx="2456185" cy="383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=1000 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383" y="5442520"/>
                <a:ext cx="2456185" cy="38311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>
            <a:off x="5395667" y="5233873"/>
            <a:ext cx="116025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91247" y="5238953"/>
            <a:ext cx="116025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094672" y="5456306"/>
            <a:ext cx="98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Assume: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7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662469" y="1047234"/>
                <a:ext cx="4884662" cy="388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Near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en-US" dirty="0" smtClean="0"/>
                  <a:t> diverges so all </a:t>
                </a:r>
                <a:r>
                  <a:rPr lang="en-US" dirty="0"/>
                  <a:t>junctions become small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469" y="1047234"/>
                <a:ext cx="4884662" cy="388761"/>
              </a:xfrm>
              <a:prstGeom prst="rect">
                <a:avLst/>
              </a:prstGeom>
              <a:blipFill>
                <a:blip r:embed="rId2"/>
                <a:stretch>
                  <a:fillRect l="-1124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401476" y="2336377"/>
            <a:ext cx="252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phase at the center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839107" y="2583507"/>
            <a:ext cx="433136" cy="931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56048" y="4422052"/>
            <a:ext cx="3684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Set </a:t>
            </a:r>
            <a:r>
              <a:rPr lang="en-US" sz="1600" dirty="0"/>
              <a:t>by external current </a:t>
            </a:r>
            <a:r>
              <a:rPr lang="en-US" sz="1600" dirty="0" smtClean="0"/>
              <a:t>to maximize </a:t>
            </a:r>
            <a:r>
              <a:rPr lang="en-US" sz="1600" dirty="0" err="1" smtClean="0"/>
              <a:t>Ic</a:t>
            </a:r>
            <a:r>
              <a:rPr lang="en-US" sz="1600" dirty="0" smtClean="0"/>
              <a:t>    </a:t>
            </a:r>
            <a:r>
              <a:rPr lang="en-US" sz="1600" dirty="0" smtClean="0">
                <a:sym typeface="Symbol" panose="05050102010706020507" pitchFamily="18" charset="2"/>
              </a:rPr>
              <a:t> minimize the Josephson coupling energy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444155" y="4105297"/>
            <a:ext cx="548" cy="3167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67150" y="175672"/>
                <a:ext cx="2902269" cy="388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en-US" dirty="0"/>
                  <a:t> separates junction by size: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50" y="175672"/>
                <a:ext cx="2902269" cy="388761"/>
              </a:xfrm>
              <a:prstGeom prst="rect">
                <a:avLst/>
              </a:prstGeom>
              <a:blipFill>
                <a:blip r:embed="rId3"/>
                <a:stretch>
                  <a:fillRect t="-7813" r="-84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395410" y="1051997"/>
            <a:ext cx="74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Small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220576" y="1051997"/>
                <a:ext cx="2031325" cy="388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𝑤𝑧</m:t>
                    </m:r>
                  </m:oMath>
                </a14:m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576" y="1051997"/>
                <a:ext cx="2031325" cy="388761"/>
              </a:xfrm>
              <a:prstGeom prst="rect">
                <a:avLst/>
              </a:prstGeom>
              <a:blipFill>
                <a:blip r:embed="rId4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2516618" y="1056008"/>
            <a:ext cx="2202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(no screening </a:t>
            </a:r>
            <a:r>
              <a:rPr lang="en-US" dirty="0" smtClean="0"/>
              <a:t>effects)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254722" y="1642017"/>
                <a:ext cx="2698431" cy="6655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722" y="1642017"/>
                <a:ext cx="2698431" cy="6655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295129" y="2344133"/>
                <a:ext cx="2500363" cy="665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129" y="2344133"/>
                <a:ext cx="2500363" cy="665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567507" y="3639688"/>
            <a:ext cx="1530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Supercurrent: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328572" y="3446861"/>
                <a:ext cx="457606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572" y="3446861"/>
                <a:ext cx="4576060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348718" y="4363214"/>
                <a:ext cx="2031325" cy="412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e>
                    </m:nary>
                  </m:oMath>
                </a14:m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718" y="4363214"/>
                <a:ext cx="2031325" cy="412164"/>
              </a:xfrm>
              <a:prstGeom prst="rect">
                <a:avLst/>
              </a:prstGeom>
              <a:blipFill>
                <a:blip r:embed="rId8"/>
                <a:stretch>
                  <a:fillRect t="-134328" b="-195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2271399" y="5010718"/>
            <a:ext cx="2078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rectangular junction</a:t>
            </a:r>
          </a:p>
        </p:txBody>
      </p:sp>
    </p:spTree>
    <p:extLst>
      <p:ext uri="{BB962C8B-B14F-4D97-AF65-F5344CB8AC3E}">
        <p14:creationId xmlns:p14="http://schemas.microsoft.com/office/powerpoint/2010/main" val="221637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3" grpId="0"/>
      <p:bldP spid="14" grpId="0"/>
      <p:bldP spid="15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76852" y="1258025"/>
            <a:ext cx="3731112" cy="1825172"/>
            <a:chOff x="3224463" y="4536690"/>
            <a:chExt cx="2117056" cy="1825172"/>
          </a:xfrm>
        </p:grpSpPr>
        <p:cxnSp>
          <p:nvCxnSpPr>
            <p:cNvPr id="3" name="Straight Arrow Connector 2"/>
            <p:cNvCxnSpPr/>
            <p:nvPr/>
          </p:nvCxnSpPr>
          <p:spPr>
            <a:xfrm flipV="1">
              <a:off x="4138863" y="4898822"/>
              <a:ext cx="0" cy="146304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3224463" y="5802674"/>
              <a:ext cx="1828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3657601" y="5711234"/>
              <a:ext cx="0" cy="1828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640109" y="5694390"/>
              <a:ext cx="0" cy="1828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657601" y="5093535"/>
              <a:ext cx="982508" cy="70913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640109" y="5093535"/>
              <a:ext cx="0" cy="70913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3783851" y="5179317"/>
                  <a:ext cx="459741" cy="30335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3851" y="5179317"/>
                  <a:ext cx="459741" cy="303353"/>
                </a:xfrm>
                <a:prstGeom prst="rect">
                  <a:avLst/>
                </a:prstGeom>
                <a:blipFill>
                  <a:blip r:embed="rId2"/>
                  <a:stretch>
                    <a:fillRect t="-114000" r="-27068" b="-18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/>
            <p:cNvSpPr txBox="1"/>
            <p:nvPr/>
          </p:nvSpPr>
          <p:spPr>
            <a:xfrm>
              <a:off x="5028698" y="5601164"/>
              <a:ext cx="3128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21024" y="4536690"/>
              <a:ext cx="435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ϕ</a:t>
              </a:r>
              <a:endParaRPr lang="en-US" i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284661" y="1173559"/>
            <a:ext cx="2672683" cy="1916017"/>
            <a:chOff x="2875289" y="6915162"/>
            <a:chExt cx="2717284" cy="2233896"/>
          </a:xfrm>
        </p:grpSpPr>
        <p:grpSp>
          <p:nvGrpSpPr>
            <p:cNvPr id="13" name="Group 12"/>
            <p:cNvGrpSpPr/>
            <p:nvPr/>
          </p:nvGrpSpPr>
          <p:grpSpPr>
            <a:xfrm>
              <a:off x="2875289" y="7320258"/>
              <a:ext cx="2442411" cy="1828800"/>
              <a:chOff x="2286000" y="6470120"/>
              <a:chExt cx="2442411" cy="1828800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2286000" y="7628021"/>
                <a:ext cx="24424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V="1">
                <a:off x="3507205" y="6470120"/>
                <a:ext cx="0" cy="18288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704168" y="7536581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219146" y="7536581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2704168" y="6749716"/>
                <a:ext cx="1514978" cy="132347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4219146" y="6739627"/>
                <a:ext cx="0" cy="87830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3908065" y="6915162"/>
              <a:ext cx="376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ϕ</a:t>
              </a:r>
              <a:endParaRPr lang="en-US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612484" y="7900517"/>
                  <a:ext cx="591162" cy="3033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88" name="TextBox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2484" y="7900517"/>
                  <a:ext cx="591162" cy="303353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30769" t="-132558" r="-75641" b="-2255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TextBox 15"/>
            <p:cNvSpPr txBox="1"/>
            <p:nvPr/>
          </p:nvSpPr>
          <p:spPr>
            <a:xfrm>
              <a:off x="5331757" y="8283404"/>
              <a:ext cx="2608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293457" y="8468070"/>
              <a:ext cx="0" cy="45525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606414" y="8666488"/>
                  <a:ext cx="547203" cy="4060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92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6414" y="8666488"/>
                  <a:ext cx="547203" cy="406073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929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/>
          <p:cNvGrpSpPr/>
          <p:nvPr/>
        </p:nvGrpSpPr>
        <p:grpSpPr>
          <a:xfrm>
            <a:off x="1492385" y="1274227"/>
            <a:ext cx="2402480" cy="1828800"/>
            <a:chOff x="864805" y="4641320"/>
            <a:chExt cx="1972714" cy="1828800"/>
          </a:xfrm>
        </p:grpSpPr>
        <p:grpSp>
          <p:nvGrpSpPr>
            <p:cNvPr id="26" name="Group 25"/>
            <p:cNvGrpSpPr/>
            <p:nvPr/>
          </p:nvGrpSpPr>
          <p:grpSpPr>
            <a:xfrm>
              <a:off x="864805" y="4641320"/>
              <a:ext cx="1828800" cy="1828800"/>
              <a:chOff x="923329" y="4595437"/>
              <a:chExt cx="1933476" cy="1852497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1004957" y="5849134"/>
                <a:ext cx="18288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V="1">
                <a:off x="1930881" y="4984894"/>
                <a:ext cx="0" cy="14630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29030" y="5430458"/>
                <a:ext cx="1203701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29030" y="5752712"/>
                <a:ext cx="0" cy="19284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538822" y="5752712"/>
                <a:ext cx="0" cy="19284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923329" y="6044350"/>
                    <a:ext cx="706627" cy="31988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37" name="TextBox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3329" y="6044350"/>
                    <a:ext cx="706627" cy="319883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t="-109615" r="-59091" b="-16923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4" name="TextBox 33"/>
              <p:cNvSpPr txBox="1"/>
              <p:nvPr/>
            </p:nvSpPr>
            <p:spPr>
              <a:xfrm>
                <a:off x="1760316" y="4595437"/>
                <a:ext cx="341130" cy="389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ϕ</a:t>
                </a:r>
                <a:endParaRPr lang="en-US" i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186728" y="6041979"/>
                    <a:ext cx="670077" cy="31988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type m:val="skw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39" name="TextBox 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86728" y="6041979"/>
                    <a:ext cx="670077" cy="319883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l="-7692" t="-109615" r="-54808" b="-16923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1248621" y="5081029"/>
                    <a:ext cx="938108" cy="31988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type m:val="skw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40" name="TextBox 3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48621" y="5081029"/>
                    <a:ext cx="938108" cy="319883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 t="-109615" r="-22759" b="-16923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7" name="TextBox 26"/>
            <p:cNvSpPr txBox="1"/>
            <p:nvPr/>
          </p:nvSpPr>
          <p:spPr>
            <a:xfrm>
              <a:off x="2635856" y="5650851"/>
              <a:ext cx="201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88655" y="3727295"/>
            <a:ext cx="3378140" cy="1492188"/>
            <a:chOff x="-1045858" y="7194612"/>
            <a:chExt cx="4090999" cy="1696725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1754003" y="7267074"/>
              <a:ext cx="0" cy="16242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771559" y="8134074"/>
              <a:ext cx="2273582" cy="871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915034" y="7574610"/>
              <a:ext cx="1750467" cy="74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1337819" y="7194612"/>
              <a:ext cx="577517" cy="314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-1045858" y="7684178"/>
              <a:ext cx="1116449" cy="419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current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303226" y="3730154"/>
            <a:ext cx="2798093" cy="1502268"/>
            <a:chOff x="3086051" y="7300092"/>
            <a:chExt cx="2364254" cy="155822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4268178" y="7300092"/>
              <a:ext cx="0" cy="155822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3086051" y="8175143"/>
              <a:ext cx="236425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Arc 45"/>
            <p:cNvSpPr/>
            <p:nvPr/>
          </p:nvSpPr>
          <p:spPr>
            <a:xfrm>
              <a:off x="3537590" y="7570630"/>
              <a:ext cx="1443177" cy="1222149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 flipH="1">
              <a:off x="3487028" y="7569905"/>
              <a:ext cx="794671" cy="593005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8235027" y="3654010"/>
            <a:ext cx="2451957" cy="1873617"/>
            <a:chOff x="5466495" y="7017125"/>
            <a:chExt cx="1696800" cy="1889199"/>
          </a:xfrm>
        </p:grpSpPr>
        <p:cxnSp>
          <p:nvCxnSpPr>
            <p:cNvPr id="49" name="Straight Arrow Connector 48"/>
            <p:cNvCxnSpPr/>
            <p:nvPr/>
          </p:nvCxnSpPr>
          <p:spPr>
            <a:xfrm flipV="1">
              <a:off x="6328610" y="7017125"/>
              <a:ext cx="0" cy="188919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5466495" y="7955724"/>
              <a:ext cx="1696800" cy="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817266" y="7961724"/>
              <a:ext cx="0" cy="54864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865114" y="7961724"/>
              <a:ext cx="0" cy="54864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Arc 52"/>
            <p:cNvSpPr/>
            <p:nvPr/>
          </p:nvSpPr>
          <p:spPr>
            <a:xfrm>
              <a:off x="6124073" y="7348806"/>
              <a:ext cx="478466" cy="1304326"/>
            </a:xfrm>
            <a:prstGeom prst="arc">
              <a:avLst>
                <a:gd name="adj1" fmla="val 16135775"/>
                <a:gd name="adj2" fmla="val 7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flipH="1" flipV="1">
              <a:off x="6602539" y="7924102"/>
              <a:ext cx="249553" cy="623883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flipH="1">
              <a:off x="6087949" y="7328656"/>
              <a:ext cx="276911" cy="692278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flipV="1">
              <a:off x="5841470" y="7961724"/>
              <a:ext cx="255280" cy="58418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8828584" y="3188674"/>
                <a:ext cx="12408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8584" y="3188674"/>
                <a:ext cx="1240817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11568" y="3025926"/>
                <a:ext cx="1671436" cy="452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568" y="3025926"/>
                <a:ext cx="1671436" cy="452496"/>
              </a:xfrm>
              <a:prstGeom prst="rect">
                <a:avLst/>
              </a:prstGeom>
              <a:blipFill>
                <a:blip r:embed="rId15"/>
                <a:stretch>
                  <a:fillRect t="-118667" r="-10219" b="-18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2377985" y="3285196"/>
                <a:ext cx="11008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985" y="3285196"/>
                <a:ext cx="110082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867096" y="5337722"/>
                <a:ext cx="1519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096" y="5337722"/>
                <a:ext cx="1519500" cy="369332"/>
              </a:xfrm>
              <a:prstGeom prst="rect">
                <a:avLst/>
              </a:prstGeom>
              <a:blipFill>
                <a:blip r:embed="rId1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763063" y="5381047"/>
                <a:ext cx="14682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063" y="5381047"/>
                <a:ext cx="1468284" cy="64633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8759254" y="5459473"/>
                <a:ext cx="13794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9254" y="5459473"/>
                <a:ext cx="1379479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298299" y="2305293"/>
            <a:ext cx="921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3319724" y="3752983"/>
                <a:ext cx="4120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724" y="3752983"/>
                <a:ext cx="41203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 flipH="1">
            <a:off x="10739185" y="4368840"/>
            <a:ext cx="22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5797424" y="3224521"/>
                <a:ext cx="597151" cy="4089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424" y="3224521"/>
                <a:ext cx="597151" cy="408958"/>
              </a:xfrm>
              <a:prstGeom prst="rect">
                <a:avLst/>
              </a:prstGeom>
              <a:blipFill>
                <a:blip r:embed="rId21"/>
                <a:stretch>
                  <a:fillRect l="-46939" t="-138806" r="-98980" b="-211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4578152" y="2124997"/>
                <a:ext cx="324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152" y="2124997"/>
                <a:ext cx="324128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6299165" y="1524316"/>
                <a:ext cx="3343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165" y="1524316"/>
                <a:ext cx="334386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9884423" y="1362668"/>
                <a:ext cx="544700" cy="333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4423" y="1362668"/>
                <a:ext cx="544700" cy="333617"/>
              </a:xfrm>
              <a:prstGeom prst="rect">
                <a:avLst/>
              </a:prstGeom>
              <a:blipFill>
                <a:blip r:embed="rId24"/>
                <a:stretch>
                  <a:fillRect l="-12222" t="-101852" r="-71111" b="-16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8251435" y="2827832"/>
                <a:ext cx="600805" cy="3033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type m:val="skw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1435" y="2827832"/>
                <a:ext cx="600805" cy="303353"/>
              </a:xfrm>
              <a:prstGeom prst="rect">
                <a:avLst/>
              </a:prstGeom>
              <a:blipFill>
                <a:blip r:embed="rId25"/>
                <a:stretch>
                  <a:fillRect l="-3061" t="-114000" r="-6530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657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763" y="27703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Interference pattern: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26941" y="350148"/>
                <a:ext cx="2201779" cy="1112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Φ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func>
                            </m:num>
                            <m:den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Φ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941" y="350148"/>
                <a:ext cx="2201779" cy="11129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574028" y="2882855"/>
            <a:ext cx="44860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825972" y="1119661"/>
            <a:ext cx="0" cy="17508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782374" y="2730414"/>
            <a:ext cx="478488" cy="350704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786248" y="2730414"/>
            <a:ext cx="244890" cy="1681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1238986" y="2577934"/>
            <a:ext cx="270339" cy="3083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09327" y="2577936"/>
            <a:ext cx="256873" cy="3083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1755765" y="2480359"/>
            <a:ext cx="333025" cy="4101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2049566" y="2475186"/>
            <a:ext cx="316940" cy="411082"/>
          </a:xfrm>
          <a:prstGeom prst="rect">
            <a:avLst/>
          </a:prstGeom>
        </p:spPr>
      </p:pic>
      <p:sp>
        <p:nvSpPr>
          <p:cNvPr id="13" name="Arc 12"/>
          <p:cNvSpPr/>
          <p:nvPr/>
        </p:nvSpPr>
        <p:spPr>
          <a:xfrm flipH="1">
            <a:off x="2366506" y="1315008"/>
            <a:ext cx="898666" cy="3119044"/>
          </a:xfrm>
          <a:prstGeom prst="arc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2844414" y="1315007"/>
            <a:ext cx="434341" cy="1563713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3272032" y="2475187"/>
            <a:ext cx="313948" cy="4110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34975" y="2475186"/>
            <a:ext cx="313948" cy="41108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3839219" y="2627950"/>
            <a:ext cx="246563" cy="2503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85782" y="2627950"/>
            <a:ext cx="246444" cy="2513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10928" y="2728243"/>
            <a:ext cx="229424" cy="14494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4519047" y="2730413"/>
            <a:ext cx="229424" cy="14494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53971" y="2909444"/>
            <a:ext cx="395600" cy="378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92970" y="2912028"/>
            <a:ext cx="412951" cy="378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45175" y="2905619"/>
            <a:ext cx="458859" cy="378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11219" y="2898599"/>
            <a:ext cx="370353" cy="378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74736" y="2926995"/>
            <a:ext cx="308023" cy="378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3114" y="2937958"/>
            <a:ext cx="304244" cy="378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85572" y="2931365"/>
            <a:ext cx="307297" cy="378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82392" y="2928382"/>
            <a:ext cx="317120" cy="378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80092" y="2923168"/>
            <a:ext cx="336757" cy="388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488618" y="722608"/>
                <a:ext cx="726818" cy="378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618" y="722608"/>
                <a:ext cx="726818" cy="37849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935292" y="2668949"/>
                <a:ext cx="1257484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𝐴𝐽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292" y="2668949"/>
                <a:ext cx="1257484" cy="362984"/>
              </a:xfrm>
              <a:prstGeom prst="rect">
                <a:avLst/>
              </a:prstGeom>
              <a:blipFill>
                <a:blip r:embed="rId10"/>
                <a:stretch>
                  <a:fillRect b="-11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807046" y="3782937"/>
            <a:ext cx="323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Magnetic coupling area: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d </a:t>
            </a:r>
            <a:r>
              <a:rPr lang="en-US" dirty="0" smtClean="0">
                <a:ea typeface="Cambria Math" panose="02040503050406030204" pitchFamily="18" charset="0"/>
              </a:rPr>
              <a:t>x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786309" y="3754790"/>
                <a:ext cx="11125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sup>
                      </m:sSup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09" y="3754790"/>
                <a:ext cx="1112502" cy="369332"/>
              </a:xfrm>
              <a:prstGeom prst="rect">
                <a:avLst/>
              </a:prstGeom>
              <a:blipFill>
                <a:blip r:embed="rId11"/>
                <a:stretch>
                  <a:fillRect r="-20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840937" y="4854722"/>
                <a:ext cx="1849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937" y="4854722"/>
                <a:ext cx="184938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764496" y="3177951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100 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nm</a:t>
            </a:r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8135007" y="3496003"/>
            <a:ext cx="173379" cy="2795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76574" y="3177951"/>
            <a:ext cx="1010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 </a:t>
            </a:r>
            <a:r>
              <a:rPr lang="el-GR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1600" dirty="0">
                <a:latin typeface="Calibri" panose="020F0502020204030204" pitchFamily="34" charset="0"/>
                <a:ea typeface="Cambria Math" panose="02040503050406030204" pitchFamily="18" charset="0"/>
              </a:rPr>
              <a:t>m</a:t>
            </a:r>
            <a:endParaRPr lang="en-US" sz="16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8698624" y="3496003"/>
            <a:ext cx="134007" cy="2869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27310" y="4994065"/>
            <a:ext cx="3710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Modifications: </a:t>
            </a:r>
          </a:p>
          <a:p>
            <a:pPr marL="342900" indent="-342900">
              <a:buAutoNum type="arabicParenBoth"/>
            </a:pPr>
            <a:r>
              <a:rPr lang="en-US" dirty="0"/>
              <a:t>shape</a:t>
            </a:r>
          </a:p>
          <a:p>
            <a:pPr marL="342900" indent="-342900">
              <a:buAutoNum type="arabicParenBoth"/>
            </a:pPr>
            <a:r>
              <a:rPr lang="en-US" dirty="0"/>
              <a:t>non-uniform current flow</a:t>
            </a:r>
          </a:p>
          <a:p>
            <a:pPr marL="342900" indent="-342900">
              <a:buAutoNum type="arabicParenBoth"/>
            </a:pPr>
            <a:r>
              <a:rPr lang="en-US" dirty="0"/>
              <a:t>self-field effects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→ </a:t>
            </a:r>
            <a:r>
              <a:rPr lang="en-US" dirty="0">
                <a:latin typeface="Calibri" panose="020F0502020204030204" pitchFamily="34" charset="0"/>
                <a:ea typeface="Cambria Math" panose="02040503050406030204" pitchFamily="18" charset="0"/>
              </a:rPr>
              <a:t>size (not small)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410916" y="1959175"/>
            <a:ext cx="518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Fraunhofer pattern - as in single-slit interference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383696" y="4321277"/>
                <a:ext cx="2954542" cy="370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  <m:r>
                        <a:rPr lang="en-US" b="0" i="1" baseline="30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3696" y="4321277"/>
                <a:ext cx="2954542" cy="37023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395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40" grpId="0"/>
      <p:bldP spid="42" grpId="0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676" y="541078"/>
            <a:ext cx="956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Shape:   I(H</a:t>
            </a:r>
            <a:r>
              <a:rPr lang="en-US" dirty="0"/>
              <a:t>) does not scale with area </a:t>
            </a:r>
            <a:r>
              <a:rPr lang="en-US" dirty="0" smtClean="0"/>
              <a:t>proportionally because </a:t>
            </a:r>
            <a:r>
              <a:rPr lang="en-US" dirty="0"/>
              <a:t>cross-sections have different areas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406920" y="1536398"/>
            <a:ext cx="3927613" cy="1784691"/>
            <a:chOff x="1980025" y="5823685"/>
            <a:chExt cx="3927613" cy="1784691"/>
          </a:xfrm>
        </p:grpSpPr>
        <p:grpSp>
          <p:nvGrpSpPr>
            <p:cNvPr id="4" name="Group 3"/>
            <p:cNvGrpSpPr/>
            <p:nvPr/>
          </p:nvGrpSpPr>
          <p:grpSpPr>
            <a:xfrm>
              <a:off x="1980025" y="6020426"/>
              <a:ext cx="3620133" cy="1587950"/>
              <a:chOff x="701559" y="6020426"/>
              <a:chExt cx="6260755" cy="3412330"/>
            </a:xfrm>
          </p:grpSpPr>
          <p:sp>
            <p:nvSpPr>
              <p:cNvPr id="9" name="Flowchart: Magnetic Disk 8"/>
              <p:cNvSpPr/>
              <p:nvPr/>
            </p:nvSpPr>
            <p:spPr>
              <a:xfrm>
                <a:off x="1544581" y="6942221"/>
                <a:ext cx="4492473" cy="1660358"/>
              </a:xfrm>
              <a:prstGeom prst="flowChartMagneticDisk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630725" y="7255042"/>
                <a:ext cx="4320184" cy="83017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497255" y="7686796"/>
                <a:ext cx="2532195" cy="81351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1913021" y="7074568"/>
                <a:ext cx="374182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3774515" y="6020426"/>
                <a:ext cx="0" cy="11429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763353" y="8602579"/>
                <a:ext cx="0" cy="8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701559" y="7808495"/>
                <a:ext cx="626075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4542241" y="6314729"/>
                <a:ext cx="227752" cy="62749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6418190" y="6980722"/>
                <a:ext cx="0" cy="5486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V="1">
                <a:off x="6418190" y="8085220"/>
                <a:ext cx="0" cy="5486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>
              <a:off x="3375663" y="5823685"/>
              <a:ext cx="2226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Lucida Console" panose="020B0609040504020204" pitchFamily="49" charset="0"/>
                  <a:ea typeface="Gadugi" panose="020B0502040204020203" pitchFamily="34" charset="0"/>
                </a:rPr>
                <a:t>I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96722" y="5840762"/>
              <a:ext cx="220383" cy="37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22769" y="7230546"/>
              <a:ext cx="3187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d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84499" y="6651052"/>
              <a:ext cx="3231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88354" y="1995924"/>
                <a:ext cx="13115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354" y="1995924"/>
                <a:ext cx="1311540" cy="369332"/>
              </a:xfrm>
              <a:prstGeom prst="rect">
                <a:avLst/>
              </a:prstGeom>
              <a:blipFill>
                <a:blip r:embed="rId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8294363" y="3354220"/>
            <a:ext cx="1634815" cy="1641649"/>
            <a:chOff x="5297493" y="7513947"/>
            <a:chExt cx="1634815" cy="1641649"/>
          </a:xfrm>
        </p:grpSpPr>
        <p:sp>
          <p:nvSpPr>
            <p:cNvPr id="21" name="TextBox 20"/>
            <p:cNvSpPr txBox="1"/>
            <p:nvPr/>
          </p:nvSpPr>
          <p:spPr>
            <a:xfrm>
              <a:off x="5824073" y="7513947"/>
              <a:ext cx="2636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5297493" y="7849133"/>
              <a:ext cx="1634815" cy="1306463"/>
              <a:chOff x="5907638" y="7375013"/>
              <a:chExt cx="1634815" cy="1306463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6100011" y="7608376"/>
                <a:ext cx="914400" cy="9144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727859" y="7742287"/>
                <a:ext cx="152641" cy="630936"/>
              </a:xfrm>
              <a:prstGeom prst="rect">
                <a:avLst/>
              </a:prstGeom>
              <a:pattFill prst="dashVert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6741719" y="7654096"/>
                <a:ext cx="0" cy="82296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23" idx="7"/>
                <a:endCxn id="23" idx="5"/>
              </p:cNvCxnSpPr>
              <p:nvPr/>
            </p:nvCxnSpPr>
            <p:spPr>
              <a:xfrm>
                <a:off x="6880500" y="7742287"/>
                <a:ext cx="0" cy="6400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7" name="Group 26"/>
              <p:cNvGrpSpPr/>
              <p:nvPr/>
            </p:nvGrpSpPr>
            <p:grpSpPr>
              <a:xfrm>
                <a:off x="5907638" y="7375013"/>
                <a:ext cx="1425352" cy="1306463"/>
                <a:chOff x="4016203" y="7551787"/>
                <a:chExt cx="913981" cy="944513"/>
              </a:xfrm>
            </p:grpSpPr>
            <p:cxnSp>
              <p:nvCxnSpPr>
                <p:cNvPr id="29" name="Straight Arrow Connector 28"/>
                <p:cNvCxnSpPr/>
                <p:nvPr/>
              </p:nvCxnSpPr>
              <p:spPr>
                <a:xfrm flipV="1">
                  <a:off x="4438384" y="7551787"/>
                  <a:ext cx="0" cy="944513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4016203" y="8058150"/>
                  <a:ext cx="913981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TextBox 27"/>
              <p:cNvSpPr txBox="1"/>
              <p:nvPr/>
            </p:nvSpPr>
            <p:spPr>
              <a:xfrm>
                <a:off x="7332990" y="7890755"/>
                <a:ext cx="2094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y</a:t>
                </a: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1249417" y="3745414"/>
            <a:ext cx="6446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Define section critical current density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101690" y="4114746"/>
                <a:ext cx="2335126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𝒥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690" y="4114746"/>
                <a:ext cx="2335126" cy="8188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1532577" y="5121819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1168986" y="4872094"/>
                <a:ext cx="6096000" cy="81887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986" y="4872094"/>
                <a:ext cx="6096000" cy="8188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2102623" y="5643261"/>
            <a:ext cx="4740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maximum current </a:t>
            </a:r>
            <a:r>
              <a:rPr lang="en-US" u="sng" dirty="0" smtClean="0"/>
              <a:t>if</a:t>
            </a:r>
            <a:r>
              <a:rPr lang="en-US" dirty="0" smtClean="0"/>
              <a:t> all parts in phase (zero field)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1" grpId="0"/>
      <p:bldP spid="33" grpId="0"/>
      <p:bldP spid="35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6765" y="256222"/>
            <a:ext cx="4238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But in a field, current reduced as before so: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46932" y="840051"/>
                <a:ext cx="4830490" cy="412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en-US" dirty="0"/>
                  <a:t>	</a:t>
                </a:r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932" y="840051"/>
                <a:ext cx="4830490" cy="412164"/>
              </a:xfrm>
              <a:prstGeom prst="rect">
                <a:avLst/>
              </a:prstGeom>
              <a:blipFill>
                <a:blip r:embed="rId2"/>
                <a:stretch>
                  <a:fillRect t="-134328" b="-195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751856" y="1326245"/>
                <a:ext cx="2896434" cy="972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Im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</m:sup>
                              </m:sSup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𝑑𝑦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𝒥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𝑖𝑘𝑦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856" y="1326245"/>
                <a:ext cx="2896434" cy="9727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00700" y="724684"/>
                <a:ext cx="909672" cy="659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0" y="724684"/>
                <a:ext cx="909672" cy="6595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90352" y="2502229"/>
                <a:ext cx="2851037" cy="5048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𝑑𝑦</m:t>
                            </m:r>
                          </m:e>
                        </m:nary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𝑖𝑘𝑦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352" y="2502229"/>
                <a:ext cx="2851037" cy="504818"/>
              </a:xfrm>
              <a:prstGeom prst="rect">
                <a:avLst/>
              </a:prstGeom>
              <a:blipFill>
                <a:blip r:embed="rId5"/>
                <a:stretch>
                  <a:fillRect t="-95181" b="-15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782993" y="2637715"/>
                <a:ext cx="6535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Fourier transform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𝒥</m:t>
                    </m:r>
                  </m:oMath>
                </a14:m>
                <a:r>
                  <a:rPr lang="en-US" dirty="0"/>
                  <a:t>(y) = current density (per length</a:t>
                </a:r>
                <a:r>
                  <a:rPr lang="en-US" dirty="0" smtClean="0"/>
                  <a:t>) at location y</a:t>
                </a:r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993" y="2637715"/>
                <a:ext cx="6535892" cy="369332"/>
              </a:xfrm>
              <a:prstGeom prst="rect">
                <a:avLst/>
              </a:prstGeom>
              <a:blipFill>
                <a:blip r:embed="rId6"/>
                <a:stretch>
                  <a:fillRect l="-84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190352" y="3476559"/>
                <a:ext cx="913606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Note: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𝒥</m:t>
                    </m:r>
                  </m:oMath>
                </a14:m>
                <a:r>
                  <a:rPr lang="en-US" dirty="0" smtClean="0"/>
                  <a:t>(y</a:t>
                </a:r>
                <a:r>
                  <a:rPr lang="en-US" dirty="0"/>
                  <a:t>) can depend on </a:t>
                </a:r>
                <a:r>
                  <a:rPr lang="en-US" dirty="0" smtClean="0"/>
                  <a:t>the area </a:t>
                </a:r>
                <a:r>
                  <a:rPr lang="en-US" u="sng" dirty="0" smtClean="0"/>
                  <a:t>and</a:t>
                </a:r>
                <a:r>
                  <a:rPr lang="en-US" dirty="0" smtClean="0"/>
                  <a:t> on </a:t>
                </a:r>
                <a:r>
                  <a:rPr lang="en-US" dirty="0"/>
                  <a:t>uniformity of the </a:t>
                </a:r>
                <a:r>
                  <a:rPr lang="en-US" dirty="0" smtClean="0"/>
                  <a:t>barrier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352" y="3476559"/>
                <a:ext cx="9136062" cy="369332"/>
              </a:xfrm>
              <a:prstGeom prst="rect">
                <a:avLst/>
              </a:prstGeom>
              <a:blipFill>
                <a:blip r:embed="rId7"/>
                <a:stretch>
                  <a:fillRect l="-53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073523" y="4198167"/>
                <a:ext cx="54704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Fraunhofer</a:t>
                </a:r>
                <a:r>
                  <a:rPr lang="en-US" dirty="0"/>
                  <a:t> </a:t>
                </a:r>
                <a:r>
                  <a:rPr lang="en-US" dirty="0" smtClean="0"/>
                  <a:t>slit diffraction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intensity </a:t>
                </a:r>
                <a:r>
                  <a:rPr lang="en-US" dirty="0" smtClean="0"/>
                  <a:t>of transmission</a:t>
                </a:r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523" y="4198167"/>
                <a:ext cx="5470472" cy="369332"/>
              </a:xfrm>
              <a:prstGeom prst="rect">
                <a:avLst/>
              </a:prstGeom>
              <a:blipFill>
                <a:blip r:embed="rId8"/>
                <a:stretch>
                  <a:fillRect l="-892" t="-10000" r="-33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667180" y="4931047"/>
            <a:ext cx="3319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Rectangular junction (width w)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→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667180" y="5863629"/>
            <a:ext cx="2973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Circular junction (radius r) 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→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986871" y="4761417"/>
                <a:ext cx="2292807" cy="7085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𝑤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</m:num>
                            <m:den>
                              <m:f>
                                <m:fPr>
                                  <m:type m:val="li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𝑤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871" y="4761417"/>
                <a:ext cx="2292807" cy="70859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501833" y="5732434"/>
                <a:ext cx="2042162" cy="841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𝑘𝑟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833" y="5732434"/>
                <a:ext cx="2042162" cy="8416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961617" y="5885569"/>
                <a:ext cx="20172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Bessel 1</a:t>
                </a:r>
                <a:r>
                  <a:rPr lang="en-US" baseline="30000" dirty="0"/>
                  <a:t>st</a:t>
                </a:r>
                <a:r>
                  <a:rPr lang="en-US" dirty="0"/>
                  <a:t> </a:t>
                </a:r>
                <a:r>
                  <a:rPr lang="en-US" dirty="0" smtClean="0"/>
                  <a:t>kind</a:t>
                </a:r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617" y="5885569"/>
                <a:ext cx="2017284" cy="369332"/>
              </a:xfrm>
              <a:prstGeom prst="rect">
                <a:avLst/>
              </a:prstGeom>
              <a:blipFill>
                <a:blip r:embed="rId11"/>
                <a:stretch>
                  <a:fillRect l="-604" t="-8197" r="-60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8978901" y="3392980"/>
            <a:ext cx="3065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diffraction </a:t>
            </a:r>
            <a:r>
              <a:rPr lang="en-US" dirty="0"/>
              <a:t>pattern will be a test of </a:t>
            </a:r>
            <a:r>
              <a:rPr lang="en-US" dirty="0" smtClean="0"/>
              <a:t>barrier </a:t>
            </a:r>
            <a:r>
              <a:rPr lang="en-US" dirty="0"/>
              <a:t>uniformity</a:t>
            </a:r>
          </a:p>
        </p:txBody>
      </p:sp>
    </p:spTree>
    <p:extLst>
      <p:ext uri="{BB962C8B-B14F-4D97-AF65-F5344CB8AC3E}">
        <p14:creationId xmlns:p14="http://schemas.microsoft.com/office/powerpoint/2010/main" val="396405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5337" y="1101800"/>
            <a:ext cx="91978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u="sng" dirty="0"/>
          </a:p>
          <a:p>
            <a:endParaRPr lang="en-US" dirty="0"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endParaRPr lang="en-US" dirty="0"/>
          </a:p>
          <a:p>
            <a:r>
              <a:rPr lang="en-US" dirty="0"/>
              <a:t>						</a:t>
            </a:r>
          </a:p>
          <a:p>
            <a:r>
              <a:rPr lang="en-US" dirty="0"/>
              <a:t>							</a:t>
            </a:r>
          </a:p>
        </p:txBody>
      </p:sp>
      <p:sp>
        <p:nvSpPr>
          <p:cNvPr id="3" name="Rectangle 2"/>
          <p:cNvSpPr/>
          <p:nvPr/>
        </p:nvSpPr>
        <p:spPr>
          <a:xfrm>
            <a:off x="387007" y="240346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Self-field limiting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9776" y="732468"/>
            <a:ext cx="106674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Current through junction &amp; films create magnetic </a:t>
            </a:r>
            <a:r>
              <a:rPr lang="en-US" dirty="0" smtClean="0"/>
              <a:t>fields </a:t>
            </a:r>
            <a:r>
              <a:rPr lang="en-US" dirty="0"/>
              <a:t>in the junction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n-US" dirty="0">
                <a:latin typeface="Calibri" panose="020F0502020204030204" pitchFamily="34" charset="0"/>
                <a:ea typeface="Cambria Math" panose="02040503050406030204" pitchFamily="18" charset="0"/>
              </a:rPr>
              <a:t>macroscopic phase effects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7007" y="1347272"/>
                <a:ext cx="58911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Effects: 	(1) </a:t>
                </a:r>
                <a:r>
                  <a:rPr lang="en-US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 tunneling </a:t>
                </a:r>
                <a:r>
                  <a:rPr lang="en-US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current non-uniform (for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uniform)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07" y="1347272"/>
                <a:ext cx="5891165" cy="369332"/>
              </a:xfrm>
              <a:prstGeom prst="rect">
                <a:avLst/>
              </a:prstGeom>
              <a:blipFill>
                <a:blip r:embed="rId2"/>
                <a:stretch>
                  <a:fillRect l="-827" t="-8197" r="-20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719266" y="1794297"/>
                <a:ext cx="28655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	(zero applied field)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266" y="1794297"/>
                <a:ext cx="2865593" cy="369332"/>
              </a:xfrm>
              <a:prstGeom prst="rect">
                <a:avLst/>
              </a:prstGeom>
              <a:blipFill>
                <a:blip r:embed="rId3"/>
                <a:stretch>
                  <a:fillRect t="-8197" r="-148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342221" y="2275421"/>
                <a:ext cx="36093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(3</a:t>
                </a:r>
                <a:r>
                  <a:rPr lang="en-US" dirty="0" smtClean="0"/>
                  <a:t>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vs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curves strongly modified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221" y="2275421"/>
                <a:ext cx="3609321" cy="369332"/>
              </a:xfrm>
              <a:prstGeom prst="rect">
                <a:avLst/>
              </a:prstGeom>
              <a:blipFill>
                <a:blip r:embed="rId4"/>
                <a:stretch>
                  <a:fillRect l="-135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64109" y="2888224"/>
                <a:ext cx="2378087" cy="772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109" y="2888224"/>
                <a:ext cx="2378087" cy="7724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600700" y="2797047"/>
                <a:ext cx="1973553" cy="8278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𝑒𝑑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0" y="2797047"/>
                <a:ext cx="1973553" cy="82785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867738" y="3054105"/>
                <a:ext cx="14103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738" y="3054105"/>
                <a:ext cx="141038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311172" y="1806437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(2)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9776" y="3089786"/>
            <a:ext cx="1134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Equation: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46891" y="3089786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1-D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669784" y="4295127"/>
            <a:ext cx="3622545" cy="2233093"/>
            <a:chOff x="1299410" y="4697314"/>
            <a:chExt cx="4923324" cy="2533668"/>
          </a:xfrm>
        </p:grpSpPr>
        <p:sp>
          <p:nvSpPr>
            <p:cNvPr id="15" name="Rectangle 14"/>
            <p:cNvSpPr/>
            <p:nvPr/>
          </p:nvSpPr>
          <p:spPr>
            <a:xfrm>
              <a:off x="1672390" y="5475705"/>
              <a:ext cx="4547937" cy="1155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917483" y="4697314"/>
              <a:ext cx="2002054" cy="2533668"/>
              <a:chOff x="2642135" y="6530905"/>
              <a:chExt cx="2002054" cy="2252149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2646947" y="8783053"/>
                <a:ext cx="199724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H="1" flipV="1">
                <a:off x="2642135" y="6530905"/>
                <a:ext cx="4812" cy="22521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1997242" y="5899316"/>
              <a:ext cx="1920240" cy="3657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99410" y="5287879"/>
              <a:ext cx="1395664" cy="160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2959769" y="5727032"/>
              <a:ext cx="5486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959769" y="6479822"/>
              <a:ext cx="5486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924702" y="5899316"/>
              <a:ext cx="2298032" cy="36576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397367" y="5173579"/>
              <a:ext cx="8229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4036595" y="5173579"/>
              <a:ext cx="8229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912450" y="4988913"/>
                  <a:ext cx="474134" cy="4118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baseline="-25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2450" y="4988913"/>
                  <a:ext cx="474134" cy="41184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Curved Connector 24"/>
            <p:cNvCxnSpPr/>
            <p:nvPr/>
          </p:nvCxnSpPr>
          <p:spPr>
            <a:xfrm flipV="1">
              <a:off x="4240551" y="5646821"/>
              <a:ext cx="1783" cy="812800"/>
            </a:xfrm>
            <a:prstGeom prst="curvedConnector3">
              <a:avLst>
                <a:gd name="adj1" fmla="val 12921088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urved Connector 25"/>
            <p:cNvCxnSpPr/>
            <p:nvPr/>
          </p:nvCxnSpPr>
          <p:spPr>
            <a:xfrm flipV="1">
              <a:off x="4615314" y="5646821"/>
              <a:ext cx="1783" cy="812800"/>
            </a:xfrm>
            <a:prstGeom prst="curvedConnector3">
              <a:avLst>
                <a:gd name="adj1" fmla="val 31915311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urved Connector 26"/>
            <p:cNvCxnSpPr/>
            <p:nvPr/>
          </p:nvCxnSpPr>
          <p:spPr>
            <a:xfrm flipV="1">
              <a:off x="5417820" y="5646821"/>
              <a:ext cx="1783" cy="812800"/>
            </a:xfrm>
            <a:prstGeom prst="curvedConnector3">
              <a:avLst>
                <a:gd name="adj1" fmla="val 21785081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725542" y="5042342"/>
            <a:ext cx="116275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Example 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70011" y="4267746"/>
            <a:ext cx="5250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self </a:t>
            </a:r>
            <a:r>
              <a:rPr lang="en-US" dirty="0" smtClean="0"/>
              <a:t>field effects – current is </a:t>
            </a:r>
            <a:r>
              <a:rPr lang="en-US" dirty="0"/>
              <a:t>uniform</a:t>
            </a:r>
          </a:p>
          <a:p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				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8774255" y="4981176"/>
            <a:ext cx="1905530" cy="1717152"/>
            <a:chOff x="5179376" y="7849653"/>
            <a:chExt cx="1905530" cy="1832372"/>
          </a:xfrm>
        </p:grpSpPr>
        <p:grpSp>
          <p:nvGrpSpPr>
            <p:cNvPr id="33" name="Group 32"/>
            <p:cNvGrpSpPr/>
            <p:nvPr/>
          </p:nvGrpSpPr>
          <p:grpSpPr>
            <a:xfrm>
              <a:off x="5621866" y="7849653"/>
              <a:ext cx="1463040" cy="1463040"/>
              <a:chOff x="6062133" y="7721599"/>
              <a:chExt cx="1463040" cy="1463040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 flipV="1">
                <a:off x="6062133" y="7721599"/>
                <a:ext cx="0" cy="14630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6062133" y="9177867"/>
                <a:ext cx="146304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6062133" y="7834489"/>
                <a:ext cx="1343378" cy="13433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5179376" y="8396507"/>
                  <a:ext cx="44248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9376" y="8396507"/>
                  <a:ext cx="442489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6167462" y="9312693"/>
                  <a:ext cx="3718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7462" y="9312693"/>
                  <a:ext cx="371848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991166" y="5515717"/>
                <a:ext cx="12954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166" y="5515717"/>
                <a:ext cx="1295483" cy="369332"/>
              </a:xfrm>
              <a:prstGeom prst="rect">
                <a:avLst/>
              </a:prstGeom>
              <a:blipFill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968843" y="5030231"/>
                <a:ext cx="11302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843" y="5030231"/>
                <a:ext cx="1130245" cy="369332"/>
              </a:xfrm>
              <a:prstGeom prst="rect">
                <a:avLst/>
              </a:prstGeom>
              <a:blipFill>
                <a:blip r:embed="rId1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701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30" grpId="0" animBg="1"/>
      <p:bldP spid="31" grpId="0"/>
      <p:bldP spid="39" grpId="0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898" y="173261"/>
            <a:ext cx="6152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Exact solutions (Owen &amp; </a:t>
            </a:r>
            <a:r>
              <a:rPr lang="en-US" dirty="0" err="1"/>
              <a:t>Scalapino</a:t>
            </a:r>
            <a:r>
              <a:rPr lang="en-US" dirty="0"/>
              <a:t>)	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99599" y="1520767"/>
            <a:ext cx="4441499" cy="1986845"/>
            <a:chOff x="826584" y="2415822"/>
            <a:chExt cx="4738839" cy="1984771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1862667" y="2415822"/>
              <a:ext cx="0" cy="150142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851378" y="3928533"/>
              <a:ext cx="29915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>
            <a:xfrm>
              <a:off x="1873956" y="2822529"/>
              <a:ext cx="2573866" cy="1011888"/>
            </a:xfrm>
            <a:custGeom>
              <a:avLst/>
              <a:gdLst>
                <a:gd name="connsiteX0" fmla="*/ 0 w 2415822"/>
                <a:gd name="connsiteY0" fmla="*/ 18466 h 1011888"/>
                <a:gd name="connsiteX1" fmla="*/ 237066 w 2415822"/>
                <a:gd name="connsiteY1" fmla="*/ 18466 h 1011888"/>
                <a:gd name="connsiteX2" fmla="*/ 519289 w 2415822"/>
                <a:gd name="connsiteY2" fmla="*/ 210377 h 1011888"/>
                <a:gd name="connsiteX3" fmla="*/ 970844 w 2415822"/>
                <a:gd name="connsiteY3" fmla="*/ 628066 h 1011888"/>
                <a:gd name="connsiteX4" fmla="*/ 1399822 w 2415822"/>
                <a:gd name="connsiteY4" fmla="*/ 819977 h 1011888"/>
                <a:gd name="connsiteX5" fmla="*/ 2415822 w 2415822"/>
                <a:gd name="connsiteY5" fmla="*/ 1011888 h 10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15822" h="1011888">
                  <a:moveTo>
                    <a:pt x="0" y="18466"/>
                  </a:moveTo>
                  <a:cubicBezTo>
                    <a:pt x="75259" y="2473"/>
                    <a:pt x="150518" y="-13519"/>
                    <a:pt x="237066" y="18466"/>
                  </a:cubicBezTo>
                  <a:cubicBezTo>
                    <a:pt x="323614" y="50451"/>
                    <a:pt x="396993" y="108777"/>
                    <a:pt x="519289" y="210377"/>
                  </a:cubicBezTo>
                  <a:cubicBezTo>
                    <a:pt x="641585" y="311977"/>
                    <a:pt x="824089" y="526466"/>
                    <a:pt x="970844" y="628066"/>
                  </a:cubicBezTo>
                  <a:cubicBezTo>
                    <a:pt x="1117599" y="729666"/>
                    <a:pt x="1158992" y="756007"/>
                    <a:pt x="1399822" y="819977"/>
                  </a:cubicBezTo>
                  <a:cubicBezTo>
                    <a:pt x="1640652" y="883947"/>
                    <a:pt x="2028237" y="947917"/>
                    <a:pt x="2415822" y="1011888"/>
                  </a:cubicBezTo>
                </a:path>
              </a:pathLst>
            </a:custGeom>
            <a:ln w="28575">
              <a:solidFill>
                <a:srgbClr val="003399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73956" y="2733446"/>
              <a:ext cx="2743200" cy="1183798"/>
            </a:xfrm>
            <a:custGeom>
              <a:avLst/>
              <a:gdLst>
                <a:gd name="connsiteX0" fmla="*/ 0 w 2743200"/>
                <a:gd name="connsiteY0" fmla="*/ 1183798 h 1183798"/>
                <a:gd name="connsiteX1" fmla="*/ 609600 w 2743200"/>
                <a:gd name="connsiteY1" fmla="*/ 179087 h 1183798"/>
                <a:gd name="connsiteX2" fmla="*/ 824088 w 2743200"/>
                <a:gd name="connsiteY2" fmla="*/ 9754 h 1183798"/>
                <a:gd name="connsiteX3" fmla="*/ 1038577 w 2743200"/>
                <a:gd name="connsiteY3" fmla="*/ 43621 h 1183798"/>
                <a:gd name="connsiteX4" fmla="*/ 1219200 w 2743200"/>
                <a:gd name="connsiteY4" fmla="*/ 235532 h 1183798"/>
                <a:gd name="connsiteX5" fmla="*/ 1625600 w 2743200"/>
                <a:gd name="connsiteY5" fmla="*/ 732243 h 1183798"/>
                <a:gd name="connsiteX6" fmla="*/ 1896533 w 2743200"/>
                <a:gd name="connsiteY6" fmla="*/ 890287 h 1183798"/>
                <a:gd name="connsiteX7" fmla="*/ 1919111 w 2743200"/>
                <a:gd name="connsiteY7" fmla="*/ 901576 h 1183798"/>
                <a:gd name="connsiteX8" fmla="*/ 2743200 w 2743200"/>
                <a:gd name="connsiteY8" fmla="*/ 1082198 h 118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200" h="1183798">
                  <a:moveTo>
                    <a:pt x="0" y="1183798"/>
                  </a:moveTo>
                  <a:cubicBezTo>
                    <a:pt x="236126" y="779279"/>
                    <a:pt x="472252" y="374761"/>
                    <a:pt x="609600" y="179087"/>
                  </a:cubicBezTo>
                  <a:cubicBezTo>
                    <a:pt x="746948" y="-16587"/>
                    <a:pt x="752592" y="32332"/>
                    <a:pt x="824088" y="9754"/>
                  </a:cubicBezTo>
                  <a:cubicBezTo>
                    <a:pt x="895584" y="-12824"/>
                    <a:pt x="972725" y="5991"/>
                    <a:pt x="1038577" y="43621"/>
                  </a:cubicBezTo>
                  <a:cubicBezTo>
                    <a:pt x="1104429" y="81251"/>
                    <a:pt x="1121363" y="120762"/>
                    <a:pt x="1219200" y="235532"/>
                  </a:cubicBezTo>
                  <a:cubicBezTo>
                    <a:pt x="1317037" y="350302"/>
                    <a:pt x="1512711" y="623117"/>
                    <a:pt x="1625600" y="732243"/>
                  </a:cubicBezTo>
                  <a:cubicBezTo>
                    <a:pt x="1738489" y="841369"/>
                    <a:pt x="1847615" y="862065"/>
                    <a:pt x="1896533" y="890287"/>
                  </a:cubicBezTo>
                  <a:cubicBezTo>
                    <a:pt x="1945452" y="918509"/>
                    <a:pt x="1919111" y="901576"/>
                    <a:pt x="1919111" y="901576"/>
                  </a:cubicBezTo>
                  <a:lnTo>
                    <a:pt x="2743200" y="1082198"/>
                  </a:ln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438400" y="3837093"/>
              <a:ext cx="0" cy="1828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968977" y="3848381"/>
              <a:ext cx="0" cy="1828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443111" y="3848381"/>
              <a:ext cx="0" cy="1828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979333" y="3848381"/>
              <a:ext cx="0" cy="1828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399822" y="2630379"/>
                  <a:ext cx="4515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99822" y="2630379"/>
                  <a:ext cx="451556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826584" y="3004213"/>
                  <a:ext cx="59831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584" y="3004213"/>
                  <a:ext cx="598311" cy="646331"/>
                </a:xfrm>
                <a:prstGeom prst="rect">
                  <a:avLst/>
                </a:prstGeom>
                <a:blipFill>
                  <a:blip r:embed="rId4"/>
                  <a:stretch>
                    <a:fillRect l="-2174" r="-21739" b="-75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2286000" y="403126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08110" y="4018844"/>
              <a:ext cx="3273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9422" y="4030134"/>
              <a:ext cx="32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66444" y="4030134"/>
              <a:ext cx="270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766734" y="3694016"/>
                  <a:ext cx="798689" cy="4916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6734" y="3694016"/>
                  <a:ext cx="798689" cy="49160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33333" t="-108642" r="-72358" b="-16419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098799" y="2556462"/>
                  <a:ext cx="2483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8799" y="2556462"/>
                  <a:ext cx="248356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5263" r="-23684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009421" y="2494804"/>
                  <a:ext cx="3838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9421" y="2494804"/>
                  <a:ext cx="383822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287875" y="1756826"/>
                <a:ext cx="2898369" cy="681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∝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func>
                  </m:oMath>
                </a14:m>
                <a:r>
                  <a:rPr lang="en-US" dirty="0"/>
                  <a:t> instead of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 so J peaks lower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875" y="1756826"/>
                <a:ext cx="2898369" cy="681661"/>
              </a:xfrm>
              <a:prstGeom prst="rect">
                <a:avLst/>
              </a:prstGeom>
              <a:blipFill>
                <a:blip r:embed="rId8"/>
                <a:stretch>
                  <a:fillRect l="-420" t="-4464" b="-13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94032" y="3514859"/>
                <a:ext cx="1613536" cy="40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032" y="3514859"/>
                <a:ext cx="1613536" cy="408510"/>
              </a:xfrm>
              <a:prstGeom prst="rect">
                <a:avLst/>
              </a:prstGeom>
              <a:blipFill>
                <a:blip r:embed="rId9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724066" y="4795158"/>
            <a:ext cx="1242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saturates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204379" y="4430557"/>
            <a:ext cx="0" cy="13772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04379" y="5796513"/>
            <a:ext cx="29440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flipH="1">
            <a:off x="1206481" y="5011088"/>
            <a:ext cx="4719908" cy="1587928"/>
          </a:xfrm>
          <a:prstGeom prst="arc">
            <a:avLst/>
          </a:prstGeom>
          <a:ln w="28575">
            <a:solidFill>
              <a:srgbClr val="008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564117" y="5705073"/>
            <a:ext cx="0" cy="1828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90350" y="5716362"/>
            <a:ext cx="0" cy="1828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60144" y="5693784"/>
            <a:ext cx="0" cy="1828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07850" y="5705073"/>
            <a:ext cx="0" cy="1828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410427" y="5716362"/>
            <a:ext cx="0" cy="1828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95583" y="5914051"/>
            <a:ext cx="4505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0      1      2</a:t>
            </a:r>
            <a:r>
              <a:rPr lang="en-US" sz="1600" dirty="0"/>
              <a:t>	</a:t>
            </a:r>
            <a:r>
              <a:rPr lang="en-US" sz="1600" dirty="0" smtClean="0"/>
              <a:t>       3      4</a:t>
            </a:r>
            <a:r>
              <a:rPr lang="en-US" sz="1600" dirty="0"/>
              <a:t>	</a:t>
            </a:r>
            <a:r>
              <a:rPr lang="en-US" sz="1600" dirty="0" smtClean="0"/>
              <a:t>        5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86811" y="4934513"/>
                <a:ext cx="3809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811" y="4934513"/>
                <a:ext cx="38090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788088" y="4387880"/>
                <a:ext cx="9502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fixed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088" y="4387880"/>
                <a:ext cx="950283" cy="369332"/>
              </a:xfrm>
              <a:prstGeom prst="rect">
                <a:avLst/>
              </a:prstGeom>
              <a:blipFill>
                <a:blip r:embed="rId11"/>
                <a:stretch>
                  <a:fillRect l="-128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75653" y="5525573"/>
                <a:ext cx="880831" cy="541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653" y="5525573"/>
                <a:ext cx="880831" cy="541880"/>
              </a:xfrm>
              <a:prstGeom prst="rect">
                <a:avLst/>
              </a:prstGeom>
              <a:blipFill>
                <a:blip r:embed="rId12"/>
                <a:stretch>
                  <a:fillRect l="-20690" t="-94382" r="-51034" b="-144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473155" y="3384371"/>
                <a:ext cx="4082358" cy="388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Recall </a:t>
                </a:r>
                <a:r>
                  <a:rPr lang="en-US" dirty="0" smtClean="0"/>
                  <a:t>that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155" y="3384371"/>
                <a:ext cx="4082358" cy="388761"/>
              </a:xfrm>
              <a:prstGeom prst="rect">
                <a:avLst/>
              </a:prstGeom>
              <a:blipFill>
                <a:blip r:embed="rId13"/>
                <a:stretch>
                  <a:fillRect l="-1343"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5756935" y="4430558"/>
            <a:ext cx="4022068" cy="1843935"/>
            <a:chOff x="471656" y="8218311"/>
            <a:chExt cx="2885504" cy="1424695"/>
          </a:xfrm>
        </p:grpSpPr>
        <p:cxnSp>
          <p:nvCxnSpPr>
            <p:cNvPr id="41" name="Straight Arrow Connector 40"/>
            <p:cNvCxnSpPr/>
            <p:nvPr/>
          </p:nvCxnSpPr>
          <p:spPr>
            <a:xfrm flipV="1">
              <a:off x="925689" y="8218311"/>
              <a:ext cx="0" cy="11288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925689" y="9347200"/>
              <a:ext cx="243147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Freeform 42"/>
            <p:cNvSpPr/>
            <p:nvPr/>
          </p:nvSpPr>
          <p:spPr>
            <a:xfrm>
              <a:off x="948267" y="8376356"/>
              <a:ext cx="1840089" cy="970844"/>
            </a:xfrm>
            <a:custGeom>
              <a:avLst/>
              <a:gdLst>
                <a:gd name="connsiteX0" fmla="*/ 0 w 1840089"/>
                <a:gd name="connsiteY0" fmla="*/ 970844 h 970844"/>
                <a:gd name="connsiteX1" fmla="*/ 316089 w 1840089"/>
                <a:gd name="connsiteY1" fmla="*/ 643466 h 970844"/>
                <a:gd name="connsiteX2" fmla="*/ 1016000 w 1840089"/>
                <a:gd name="connsiteY2" fmla="*/ 225777 h 970844"/>
                <a:gd name="connsiteX3" fmla="*/ 1840089 w 1840089"/>
                <a:gd name="connsiteY3" fmla="*/ 0 h 97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0089" h="970844">
                  <a:moveTo>
                    <a:pt x="0" y="970844"/>
                  </a:moveTo>
                  <a:cubicBezTo>
                    <a:pt x="73378" y="869244"/>
                    <a:pt x="146756" y="767644"/>
                    <a:pt x="316089" y="643466"/>
                  </a:cubicBezTo>
                  <a:cubicBezTo>
                    <a:pt x="485422" y="519288"/>
                    <a:pt x="762000" y="333021"/>
                    <a:pt x="1016000" y="225777"/>
                  </a:cubicBezTo>
                  <a:cubicBezTo>
                    <a:pt x="1270000" y="118533"/>
                    <a:pt x="1702741" y="45155"/>
                    <a:pt x="1840089" y="0"/>
                  </a:cubicBezTo>
                </a:path>
              </a:pathLst>
            </a:custGeom>
            <a:ln w="28575">
              <a:solidFill>
                <a:srgbClr val="7030A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471656" y="8598090"/>
                  <a:ext cx="53130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656" y="8598090"/>
                  <a:ext cx="531301" cy="3693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TextBox 44"/>
            <p:cNvSpPr txBox="1"/>
            <p:nvPr/>
          </p:nvSpPr>
          <p:spPr>
            <a:xfrm>
              <a:off x="2126150" y="8598090"/>
              <a:ext cx="864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ℓ </a:t>
              </a:r>
              <a:r>
                <a:rPr lang="en-US" dirty="0">
                  <a:latin typeface="Calibri" panose="020F0502020204030204" pitchFamily="34" charset="0"/>
                  <a:ea typeface="Cambria Math" panose="02040503050406030204" pitchFamily="18" charset="0"/>
                </a:rPr>
                <a:t>fixed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1793387" y="9357646"/>
                  <a:ext cx="318408" cy="2853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3387" y="9357646"/>
                  <a:ext cx="318408" cy="285360"/>
                </a:xfrm>
                <a:prstGeom prst="rect">
                  <a:avLst/>
                </a:prstGeom>
                <a:blipFill>
                  <a:blip r:embed="rId16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934521" y="665613"/>
                <a:ext cx="3234411" cy="717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sech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𝐽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521" y="665613"/>
                <a:ext cx="3234411" cy="71776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590102" y="201554"/>
                <a:ext cx="9893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ℓ→∞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102" y="201554"/>
                <a:ext cx="989373" cy="369332"/>
              </a:xfrm>
              <a:prstGeom prst="rect">
                <a:avLst/>
              </a:prstGeom>
              <a:blipFill>
                <a:blip r:embed="rId18"/>
                <a:stretch>
                  <a:fillRect l="-5556" t="-8197" r="-185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7387466" y="3095377"/>
                <a:ext cx="949747" cy="8222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7466" y="3095377"/>
                <a:ext cx="949747" cy="82221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8771174" y="3005462"/>
                <a:ext cx="2286075" cy="453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ℓ≫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1174" y="3005462"/>
                <a:ext cx="2286075" cy="453586"/>
              </a:xfrm>
              <a:prstGeom prst="rect">
                <a:avLst/>
              </a:prstGeom>
              <a:blipFill>
                <a:blip r:embed="rId20"/>
                <a:stretch>
                  <a:fillRect t="-87838" b="-1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8804197" y="3526684"/>
                <a:ext cx="2954655" cy="408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	</a:t>
                </a: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ℓ&lt;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𝐽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4197" y="3526684"/>
                <a:ext cx="2954655" cy="408510"/>
              </a:xfrm>
              <a:prstGeom prst="rect">
                <a:avLst/>
              </a:prstGeom>
              <a:blipFill>
                <a:blip r:embed="rId21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92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34" grpId="0"/>
      <p:bldP spid="35" grpId="0"/>
      <p:bldP spid="36" grpId="0"/>
      <p:bldP spid="37" grpId="0"/>
      <p:bldP spid="38" grpId="0"/>
      <p:bldP spid="24" grpId="0"/>
      <p:bldP spid="48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3497263" y="12700"/>
            <a:ext cx="540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00000"/>
                </a:solidFill>
                <a:latin typeface="Comic Sans MS" panose="030F0702030302020204" pitchFamily="66" charset="0"/>
              </a:rPr>
              <a:t>RSJ (Resistively-Shunted Junction) model</a:t>
            </a:r>
          </a:p>
        </p:txBody>
      </p:sp>
      <p:sp>
        <p:nvSpPr>
          <p:cNvPr id="58375" name="TextBox 9"/>
          <p:cNvSpPr txBox="1">
            <a:spLocks noChangeArrowheads="1"/>
          </p:cNvSpPr>
          <p:nvPr/>
        </p:nvSpPr>
        <p:spPr bwMode="auto">
          <a:xfrm>
            <a:off x="806451" y="3440112"/>
            <a:ext cx="833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Josephson dynamics: “phase particle” moving in a tilted washboard potential</a:t>
            </a:r>
          </a:p>
        </p:txBody>
      </p:sp>
      <p:pic>
        <p:nvPicPr>
          <p:cNvPr id="5840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6" t="5609" r="4651" b="10474"/>
          <a:stretch>
            <a:fillRect/>
          </a:stretch>
        </p:blipFill>
        <p:spPr bwMode="auto">
          <a:xfrm>
            <a:off x="957772" y="3989852"/>
            <a:ext cx="2987675" cy="254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957772" y="6512389"/>
            <a:ext cx="32734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968885" y="3921589"/>
            <a:ext cx="22225" cy="25892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0410" y="4094627"/>
            <a:ext cx="38576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U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627563" y="6292850"/>
            <a:ext cx="3444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  <a:sym typeface="Symbol" panose="05050102010706020507" pitchFamily="18" charset="2"/>
              </a:rPr>
              <a:t></a:t>
            </a:r>
            <a:endParaRPr lang="en-US" sz="2400" b="1" dirty="0">
              <a:latin typeface="+mn-lt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862138" y="5043487"/>
            <a:ext cx="663575" cy="7938"/>
          </a:xfrm>
          <a:prstGeom prst="line">
            <a:avLst/>
          </a:prstGeom>
          <a:ln w="12700">
            <a:solidFill>
              <a:srgbClr val="FF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995997" y="4167652"/>
            <a:ext cx="7938" cy="1676400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202247" y="6167902"/>
            <a:ext cx="1206500" cy="58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121285" y="3959689"/>
            <a:ext cx="1206500" cy="58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414" name="TextBox 73"/>
          <p:cNvSpPr txBox="1">
            <a:spLocks noChangeArrowheads="1"/>
          </p:cNvSpPr>
          <p:nvPr/>
        </p:nvSpPr>
        <p:spPr bwMode="auto">
          <a:xfrm>
            <a:off x="1829310" y="5801189"/>
            <a:ext cx="307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58415" name="TextBox 75"/>
          <p:cNvSpPr txBox="1">
            <a:spLocks noChangeArrowheads="1"/>
          </p:cNvSpPr>
          <p:nvPr/>
        </p:nvSpPr>
        <p:spPr bwMode="auto">
          <a:xfrm>
            <a:off x="4039110" y="4369264"/>
            <a:ext cx="5826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I=0</a:t>
            </a:r>
          </a:p>
        </p:txBody>
      </p:sp>
      <p:sp>
        <p:nvSpPr>
          <p:cNvPr id="58416" name="TextBox 76"/>
          <p:cNvSpPr txBox="1">
            <a:spLocks noChangeArrowheads="1"/>
          </p:cNvSpPr>
          <p:nvPr/>
        </p:nvSpPr>
        <p:spPr bwMode="auto">
          <a:xfrm>
            <a:off x="4056572" y="5301127"/>
            <a:ext cx="750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I=I</a:t>
            </a:r>
            <a:r>
              <a:rPr lang="en-US" altLang="en-US" sz="1600" b="1" baseline="-2500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109" name="Oval 108"/>
          <p:cNvSpPr/>
          <p:nvPr/>
        </p:nvSpPr>
        <p:spPr>
          <a:xfrm>
            <a:off x="1710247" y="4462465"/>
            <a:ext cx="141287" cy="144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6665" name="Object 1"/>
          <p:cNvGraphicFramePr>
            <a:graphicFrameLocks noChangeAspect="1"/>
          </p:cNvGraphicFramePr>
          <p:nvPr/>
        </p:nvGraphicFramePr>
        <p:xfrm>
          <a:off x="6015038" y="974725"/>
          <a:ext cx="20462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4" imgW="1409088" imgH="393529" progId="Equation.DSMT4">
                  <p:embed/>
                </p:oleObj>
              </mc:Choice>
              <mc:Fallback>
                <p:oleObj name="Equation" r:id="rId4" imgW="1409088" imgH="393529" progId="Equation.DSMT4">
                  <p:embed/>
                  <p:pic>
                    <p:nvPicPr>
                      <p:cNvPr id="2666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038" y="974725"/>
                        <a:ext cx="20462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7" name="Object 1"/>
          <p:cNvGraphicFramePr>
            <a:graphicFrameLocks noChangeAspect="1"/>
          </p:cNvGraphicFramePr>
          <p:nvPr/>
        </p:nvGraphicFramePr>
        <p:xfrm>
          <a:off x="6351588" y="1611313"/>
          <a:ext cx="2733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6" imgW="1879600" imgH="419100" progId="Equation.DSMT4">
                  <p:embed/>
                </p:oleObj>
              </mc:Choice>
              <mc:Fallback>
                <p:oleObj name="Equation" r:id="rId6" imgW="1879600" imgH="419100" progId="Equation.DSMT4">
                  <p:embed/>
                  <p:pic>
                    <p:nvPicPr>
                      <p:cNvPr id="2666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588" y="1611313"/>
                        <a:ext cx="27336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8" name="Object 5"/>
          <p:cNvGraphicFramePr>
            <a:graphicFrameLocks noChangeAspect="1"/>
          </p:cNvGraphicFramePr>
          <p:nvPr/>
        </p:nvGraphicFramePr>
        <p:xfrm>
          <a:off x="8469313" y="927100"/>
          <a:ext cx="108743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8" imgW="698197" imgH="393529" progId="Equation.DSMT4">
                  <p:embed/>
                </p:oleObj>
              </mc:Choice>
              <mc:Fallback>
                <p:oleObj name="Equation" r:id="rId8" imgW="698197" imgH="393529" progId="Equation.DSMT4">
                  <p:embed/>
                  <p:pic>
                    <p:nvPicPr>
                      <p:cNvPr id="2666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9313" y="927100"/>
                        <a:ext cx="1087437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9" name="Object 2"/>
          <p:cNvGraphicFramePr>
            <a:graphicFrameLocks noChangeAspect="1"/>
          </p:cNvGraphicFramePr>
          <p:nvPr/>
        </p:nvGraphicFramePr>
        <p:xfrm>
          <a:off x="6015038" y="2314575"/>
          <a:ext cx="432593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10" imgW="2895600" imgH="444500" progId="Equation.DSMT4">
                  <p:embed/>
                </p:oleObj>
              </mc:Choice>
              <mc:Fallback>
                <p:oleObj name="Equation" r:id="rId10" imgW="2895600" imgH="444500" progId="Equation.DSMT4">
                  <p:embed/>
                  <p:pic>
                    <p:nvPicPr>
                      <p:cNvPr id="2666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038" y="2314575"/>
                        <a:ext cx="4325937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TextBox 9"/>
          <p:cNvSpPr txBox="1">
            <a:spLocks noChangeArrowheads="1"/>
          </p:cNvSpPr>
          <p:nvPr/>
        </p:nvSpPr>
        <p:spPr bwMode="auto">
          <a:xfrm>
            <a:off x="5092701" y="4226115"/>
            <a:ext cx="29956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I &lt; </a:t>
            </a:r>
            <a:r>
              <a:rPr lang="en-US" altLang="en-US" sz="1800" b="1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I</a:t>
            </a:r>
            <a:r>
              <a:rPr lang="en-US" altLang="en-US" sz="1800" b="1" baseline="-250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c</a:t>
            </a:r>
            <a:r>
              <a:rPr lang="en-US" altLang="en-US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: </a:t>
            </a:r>
            <a:r>
              <a:rPr lang="en-US" altLang="en-US" sz="1800" b="1" baseline="-250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</a:t>
            </a:r>
            <a:r>
              <a:rPr lang="en-US" altLang="en-US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static solution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</a:t>
            </a:r>
            <a:r>
              <a:rPr lang="en-US" altLang="en-US" sz="18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 = constant   V=0</a:t>
            </a:r>
            <a:endParaRPr lang="en-US" altLang="en-US" sz="1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93" name="TextBox 9"/>
          <p:cNvSpPr txBox="1">
            <a:spLocks noChangeArrowheads="1"/>
          </p:cNvSpPr>
          <p:nvPr/>
        </p:nvSpPr>
        <p:spPr bwMode="auto">
          <a:xfrm>
            <a:off x="5134120" y="5298610"/>
            <a:ext cx="558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I &gt; </a:t>
            </a:r>
            <a:r>
              <a:rPr lang="en-US" altLang="en-US" sz="1800" b="1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I</a:t>
            </a:r>
            <a:r>
              <a:rPr lang="en-US" altLang="en-US" sz="1800" b="1" baseline="-250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c</a:t>
            </a:r>
            <a:r>
              <a:rPr lang="en-US" altLang="en-US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: </a:t>
            </a:r>
            <a:r>
              <a:rPr lang="en-US" altLang="en-US" sz="1800" b="1" baseline="-250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</a:t>
            </a:r>
            <a:r>
              <a:rPr lang="en-US" altLang="en-US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dynamic solution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</a:t>
            </a:r>
            <a:r>
              <a:rPr lang="en-US" altLang="en-US" sz="18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 evolves in time    V &gt; 0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   voltage oscillates at the Josephson frequency</a:t>
            </a:r>
            <a:endParaRPr lang="en-US" altLang="en-US" sz="1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6672" name="Rectangle 20"/>
          <p:cNvSpPr>
            <a:spLocks noChangeArrowheads="1"/>
          </p:cNvSpPr>
          <p:nvPr/>
        </p:nvSpPr>
        <p:spPr bwMode="auto">
          <a:xfrm>
            <a:off x="5921375" y="2995613"/>
            <a:ext cx="808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“mass”</a:t>
            </a:r>
            <a:endParaRPr lang="en-US" altLang="en-US" sz="160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673" name="Rectangle 96"/>
          <p:cNvSpPr>
            <a:spLocks noChangeArrowheads="1"/>
          </p:cNvSpPr>
          <p:nvPr/>
        </p:nvSpPr>
        <p:spPr bwMode="auto">
          <a:xfrm>
            <a:off x="6975475" y="3024188"/>
            <a:ext cx="1112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“damping”</a:t>
            </a:r>
            <a:endParaRPr lang="en-US" altLang="en-US" sz="160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662988" y="3014663"/>
            <a:ext cx="1192212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“potential”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31913" y="490538"/>
            <a:ext cx="9029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Model junction as a Josephson junction in parallel with a resistor and capacitance</a:t>
            </a:r>
          </a:p>
        </p:txBody>
      </p: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1516063" y="1227138"/>
            <a:ext cx="3589337" cy="1733550"/>
            <a:chOff x="2155825" y="644525"/>
            <a:chExt cx="3302723" cy="1562100"/>
          </a:xfrm>
        </p:grpSpPr>
        <p:sp>
          <p:nvSpPr>
            <p:cNvPr id="64" name="Right Arrow 63"/>
            <p:cNvSpPr/>
            <p:nvPr/>
          </p:nvSpPr>
          <p:spPr>
            <a:xfrm flipV="1">
              <a:off x="3000130" y="1338314"/>
              <a:ext cx="293607" cy="143049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155825" y="937776"/>
              <a:ext cx="560923" cy="10213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155825" y="1309704"/>
              <a:ext cx="560923" cy="25605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TextBox 33"/>
            <p:cNvSpPr txBox="1">
              <a:spLocks noChangeArrowheads="1"/>
            </p:cNvSpPr>
            <p:nvPr/>
          </p:nvSpPr>
          <p:spPr bwMode="auto">
            <a:xfrm>
              <a:off x="2279987" y="923471"/>
              <a:ext cx="194278" cy="370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defRPr/>
              </a:pPr>
              <a:r>
                <a:rPr lang="en-US" altLang="en-US" b="1" dirty="0" smtClean="0">
                  <a:latin typeface="+mn-lt"/>
                </a:rPr>
                <a:t>S</a:t>
              </a:r>
            </a:p>
          </p:txBody>
        </p:sp>
        <p:sp>
          <p:nvSpPr>
            <p:cNvPr id="71" name="TextBox 34"/>
            <p:cNvSpPr txBox="1">
              <a:spLocks noChangeArrowheads="1"/>
            </p:cNvSpPr>
            <p:nvPr/>
          </p:nvSpPr>
          <p:spPr bwMode="auto">
            <a:xfrm>
              <a:off x="2266841" y="1567194"/>
              <a:ext cx="194277" cy="36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defRPr/>
              </a:pPr>
              <a:r>
                <a:rPr lang="en-US" altLang="en-US" b="1" smtClean="0">
                  <a:latin typeface="+mn-lt"/>
                </a:rPr>
                <a:t>S</a:t>
              </a: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3746566" y="1095130"/>
              <a:ext cx="2921" cy="7953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682" name="Group 47"/>
            <p:cNvGrpSpPr>
              <a:grpSpLocks/>
            </p:cNvGrpSpPr>
            <p:nvPr/>
          </p:nvGrpSpPr>
          <p:grpSpPr bwMode="auto">
            <a:xfrm>
              <a:off x="3627438" y="1395413"/>
              <a:ext cx="230187" cy="228600"/>
              <a:chOff x="2741779" y="685298"/>
              <a:chExt cx="923053" cy="914902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>
                <a:off x="2750878" y="702958"/>
                <a:ext cx="907925" cy="89884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flipH="1">
                <a:off x="2739163" y="685781"/>
                <a:ext cx="925496" cy="91602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Straight Connector 76"/>
            <p:cNvCxnSpPr/>
            <p:nvPr/>
          </p:nvCxnSpPr>
          <p:spPr>
            <a:xfrm>
              <a:off x="3742184" y="1090839"/>
              <a:ext cx="1259154" cy="7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3742184" y="1900499"/>
              <a:ext cx="1250390" cy="57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685" name="Group 102"/>
            <p:cNvGrpSpPr>
              <a:grpSpLocks/>
            </p:cNvGrpSpPr>
            <p:nvPr/>
          </p:nvGrpSpPr>
          <p:grpSpPr bwMode="auto">
            <a:xfrm>
              <a:off x="4281488" y="1117600"/>
              <a:ext cx="185737" cy="773113"/>
              <a:chOff x="7543800" y="1150426"/>
              <a:chExt cx="225584" cy="930595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 flipH="1">
                <a:off x="7543445" y="1386828"/>
                <a:ext cx="225314" cy="8092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7656988" y="1345503"/>
                <a:ext cx="111770" cy="378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H="1">
                <a:off x="7546993" y="1553850"/>
                <a:ext cx="221765" cy="878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7546993" y="1469478"/>
                <a:ext cx="221765" cy="8437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H="1">
                <a:off x="7546993" y="1722595"/>
                <a:ext cx="221765" cy="878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546993" y="1641667"/>
                <a:ext cx="221765" cy="8092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7656988" y="1150929"/>
                <a:ext cx="0" cy="1911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H="1">
                <a:off x="7656988" y="1850014"/>
                <a:ext cx="1775" cy="2307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7546993" y="1810411"/>
                <a:ext cx="111770" cy="378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Oval 79"/>
            <p:cNvSpPr/>
            <p:nvPr/>
          </p:nvSpPr>
          <p:spPr>
            <a:xfrm>
              <a:off x="4336703" y="1055076"/>
              <a:ext cx="92027" cy="92983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                                                                              </a:t>
              </a:r>
            </a:p>
          </p:txBody>
        </p:sp>
        <p:sp>
          <p:nvSpPr>
            <p:cNvPr id="81" name="Oval 80"/>
            <p:cNvSpPr/>
            <p:nvPr/>
          </p:nvSpPr>
          <p:spPr>
            <a:xfrm>
              <a:off x="4332321" y="1850431"/>
              <a:ext cx="90566" cy="92983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80808"/>
                  </a:solidFill>
                </a:rPr>
                <a:t>                         </a:t>
              </a:r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4995495" y="1089408"/>
              <a:ext cx="5843" cy="3347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4842118" y="1428436"/>
              <a:ext cx="31113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837736" y="1547167"/>
              <a:ext cx="311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4992574" y="1540015"/>
              <a:ext cx="0" cy="3662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4995495" y="1089408"/>
              <a:ext cx="1460" cy="3204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780748" y="1305278"/>
              <a:ext cx="423449" cy="369332"/>
            </a:xfrm>
            <a:prstGeom prst="rect">
              <a:avLst/>
            </a:prstGeom>
            <a:blipFill>
              <a:blip r:embed="rId12"/>
              <a:stretch>
                <a:fillRect b="-1639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dirty="0">
                  <a:noFill/>
                </a:rPr>
                <a:t> </a:t>
              </a:r>
            </a:p>
          </p:txBody>
        </p:sp>
        <p:sp>
          <p:nvSpPr>
            <p:cNvPr id="92" name="Rectangle 91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405832" y="1299735"/>
              <a:ext cx="380232" cy="369332"/>
            </a:xfrm>
            <a:prstGeom prst="rect">
              <a:avLst/>
            </a:prstGeom>
            <a:blipFill>
              <a:blip r:embed="rId13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94" name="Rectangle 93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091140" y="1273924"/>
              <a:ext cx="367408" cy="369332"/>
            </a:xfrm>
            <a:prstGeom prst="rect">
              <a:avLst/>
            </a:prstGeom>
            <a:blipFill>
              <a:blip r:embed="rId14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4377604" y="1886194"/>
              <a:ext cx="0" cy="3204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377604" y="644525"/>
              <a:ext cx="4383" cy="4463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98" name="Rectangle 127"/>
            <p:cNvSpPr>
              <a:spLocks noChangeArrowheads="1"/>
            </p:cNvSpPr>
            <p:nvPr/>
          </p:nvSpPr>
          <p:spPr bwMode="auto">
            <a:xfrm>
              <a:off x="4465638" y="665163"/>
              <a:ext cx="2603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altLang="en-US" sz="1800">
                <a:latin typeface="Comic Sans MS" panose="030F0702030302020204" pitchFamily="66" charset="0"/>
              </a:endParaRP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 flipH="1">
              <a:off x="4462326" y="690301"/>
              <a:ext cx="4383" cy="32901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3396E94-D3BA-4F21-B25F-73D67E3DE60B}"/>
                  </a:ext>
                </a:extLst>
              </p:cNvPr>
              <p:cNvSpPr txBox="1"/>
              <p:nvPr/>
            </p:nvSpPr>
            <p:spPr>
              <a:xfrm>
                <a:off x="8216069" y="3948997"/>
                <a:ext cx="6155140" cy="388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Josephson inductance: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3396E94-D3BA-4F21-B25F-73D67E3DE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6069" y="3948997"/>
                <a:ext cx="6155140" cy="388761"/>
              </a:xfrm>
              <a:prstGeom prst="rect">
                <a:avLst/>
              </a:prstGeom>
              <a:blipFill>
                <a:blip r:embed="rId15"/>
                <a:stretch>
                  <a:fillRect l="-892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0969486" y="3805943"/>
                <a:ext cx="1222514" cy="664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2ⅇ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9486" y="3805943"/>
                <a:ext cx="1222514" cy="66492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C269F041-2B36-4387-A0CA-7A3B4750896C}"/>
              </a:ext>
            </a:extLst>
          </p:cNvPr>
          <p:cNvSpPr txBox="1"/>
          <p:nvPr/>
        </p:nvSpPr>
        <p:spPr>
          <a:xfrm>
            <a:off x="8539486" y="4666134"/>
            <a:ext cx="211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Plasma </a:t>
            </a:r>
            <a:r>
              <a:rPr lang="en-US" dirty="0" smtClean="0"/>
              <a:t>oscillations: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10438797" y="4506761"/>
                <a:ext cx="1296317" cy="664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8797" y="4506761"/>
                <a:ext cx="1296317" cy="66460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630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  <p:bldP spid="15" grpId="0"/>
      <p:bldP spid="58" grpId="0"/>
      <p:bldP spid="26" grpId="0" animBg="1"/>
      <p:bldP spid="69" grpId="0" animBg="1"/>
      <p:bldP spid="58414" grpId="0"/>
      <p:bldP spid="58415" grpId="0"/>
      <p:bldP spid="58416" grpId="0"/>
      <p:bldP spid="109" grpId="0" animBg="1"/>
      <p:bldP spid="89" grpId="0"/>
      <p:bldP spid="93" grpId="0"/>
      <p:bldP spid="26672" grpId="0"/>
      <p:bldP spid="26673" grpId="0"/>
      <p:bldP spid="98" grpId="0"/>
      <p:bldP spid="2" grpId="0"/>
      <p:bldP spid="70" grpId="0"/>
      <p:bldP spid="72" grpId="0"/>
      <p:bldP spid="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35275" y="500232"/>
            <a:ext cx="4481238" cy="1779315"/>
            <a:chOff x="804333" y="849206"/>
            <a:chExt cx="4481238" cy="1779315"/>
          </a:xfrm>
        </p:grpSpPr>
        <p:sp>
          <p:nvSpPr>
            <p:cNvPr id="3" name="Rectangle 2"/>
            <p:cNvSpPr/>
            <p:nvPr/>
          </p:nvSpPr>
          <p:spPr>
            <a:xfrm>
              <a:off x="959555" y="1557866"/>
              <a:ext cx="2743200" cy="3657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248859" y="1420706"/>
              <a:ext cx="1453896" cy="137160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48859" y="1054946"/>
              <a:ext cx="2743200" cy="3657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115985" y="1237826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349021" y="1740746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2248859" y="849206"/>
              <a:ext cx="0" cy="128016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248859" y="2144889"/>
              <a:ext cx="2743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714044" y="2030589"/>
              <a:ext cx="0" cy="228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567288" y="2259189"/>
              <a:ext cx="270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ℓ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24680" y="2198656"/>
              <a:ext cx="248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92058" y="1960223"/>
              <a:ext cx="2935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cxnSp>
          <p:nvCxnSpPr>
            <p:cNvPr id="14" name="Curved Connector 13"/>
            <p:cNvCxnSpPr/>
            <p:nvPr/>
          </p:nvCxnSpPr>
          <p:spPr>
            <a:xfrm flipV="1">
              <a:off x="2248858" y="1242857"/>
              <a:ext cx="217762" cy="447607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urved Connector 14"/>
            <p:cNvCxnSpPr/>
            <p:nvPr/>
          </p:nvCxnSpPr>
          <p:spPr>
            <a:xfrm flipV="1">
              <a:off x="2559302" y="1237543"/>
              <a:ext cx="362063" cy="447607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/>
            <p:nvPr/>
          </p:nvCxnSpPr>
          <p:spPr>
            <a:xfrm flipV="1">
              <a:off x="2965703" y="1310590"/>
              <a:ext cx="495526" cy="379874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04333" y="1441590"/>
              <a:ext cx="259645" cy="5983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53178" y="958661"/>
              <a:ext cx="277764" cy="5418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59297" y="300564"/>
            <a:ext cx="115474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Example 2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33235" y="2911184"/>
            <a:ext cx="3913692" cy="1885792"/>
            <a:chOff x="745291" y="3025422"/>
            <a:chExt cx="3913692" cy="1885792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 l="11939" t="8733" r="8378" b="10820"/>
            <a:stretch/>
          </p:blipFill>
          <p:spPr>
            <a:xfrm>
              <a:off x="1591732" y="3352618"/>
              <a:ext cx="2460979" cy="1084607"/>
            </a:xfrm>
            <a:prstGeom prst="rect">
              <a:avLst/>
            </a:prstGeom>
          </p:spPr>
        </p:pic>
        <p:cxnSp>
          <p:nvCxnSpPr>
            <p:cNvPr id="22" name="Straight Arrow Connector 21"/>
            <p:cNvCxnSpPr/>
            <p:nvPr/>
          </p:nvCxnSpPr>
          <p:spPr>
            <a:xfrm flipV="1">
              <a:off x="1591733" y="3025422"/>
              <a:ext cx="0" cy="138853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591733" y="4413956"/>
              <a:ext cx="28657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574747" y="4206670"/>
              <a:ext cx="308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   </a:t>
              </a:r>
              <a:r>
                <a:rPr lang="en-US" dirty="0" err="1"/>
                <a:t>I</a:t>
              </a:r>
              <a:r>
                <a:rPr lang="en-US" dirty="0"/>
                <a:t>    </a:t>
              </a:r>
              <a:r>
                <a:rPr lang="en-US" dirty="0" err="1"/>
                <a:t>I</a:t>
              </a:r>
              <a:r>
                <a:rPr lang="en-US" dirty="0"/>
                <a:t>    </a:t>
              </a:r>
              <a:r>
                <a:rPr lang="en-US" dirty="0" err="1"/>
                <a:t>I</a:t>
              </a:r>
              <a:r>
                <a:rPr lang="en-US" dirty="0"/>
                <a:t>    </a:t>
              </a:r>
              <a:r>
                <a:rPr lang="en-US" dirty="0" err="1"/>
                <a:t>I</a:t>
              </a:r>
              <a:r>
                <a:rPr lang="en-US" dirty="0"/>
                <a:t>    </a:t>
              </a:r>
              <a:r>
                <a:rPr lang="en-US" dirty="0" err="1"/>
                <a:t>I</a:t>
              </a:r>
              <a:r>
                <a:rPr lang="en-US" dirty="0"/>
                <a:t>    </a:t>
              </a:r>
              <a:r>
                <a:rPr lang="en-US" dirty="0" err="1"/>
                <a:t>I</a:t>
              </a:r>
              <a:r>
                <a:rPr lang="en-US" dirty="0"/>
                <a:t>    </a:t>
              </a:r>
              <a:r>
                <a:rPr lang="en-US" dirty="0" err="1"/>
                <a:t>I</a:t>
              </a:r>
              <a:r>
                <a:rPr lang="en-US" dirty="0"/>
                <a:t>    </a:t>
              </a:r>
              <a:r>
                <a:rPr lang="en-US" dirty="0" err="1"/>
                <a:t>I</a:t>
              </a:r>
              <a:r>
                <a:rPr lang="en-US" dirty="0"/>
                <a:t>    </a:t>
              </a:r>
              <a:r>
                <a:rPr lang="en-US" dirty="0" err="1"/>
                <a:t>I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745291" y="3620290"/>
                  <a:ext cx="8833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291" y="3620290"/>
                  <a:ext cx="883356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TextBox 25"/>
            <p:cNvSpPr txBox="1"/>
            <p:nvPr/>
          </p:nvSpPr>
          <p:spPr>
            <a:xfrm>
              <a:off x="1387712" y="3196262"/>
              <a:ext cx="4080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 –</a:t>
              </a:r>
              <a:r>
                <a:rPr lang="en-US" dirty="0"/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137308" y="3191221"/>
                  <a:ext cx="4544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7308" y="3191221"/>
                  <a:ext cx="454422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TextBox 27"/>
            <p:cNvSpPr txBox="1"/>
            <p:nvPr/>
          </p:nvSpPr>
          <p:spPr>
            <a:xfrm>
              <a:off x="1518353" y="4541882"/>
              <a:ext cx="327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0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28586" y="4541882"/>
              <a:ext cx="4955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03095" y="4541882"/>
              <a:ext cx="277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ℓ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818963" y="2392374"/>
            <a:ext cx="3919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Magnetic field behavior: 	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58382" y="2761706"/>
            <a:ext cx="4420309" cy="1857434"/>
            <a:chOff x="1868365" y="6062133"/>
            <a:chExt cx="4404015" cy="1572334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2361747" y="6062133"/>
              <a:ext cx="0" cy="134337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2361747" y="7416800"/>
              <a:ext cx="333914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urved Connector 34"/>
            <p:cNvCxnSpPr/>
            <p:nvPr/>
          </p:nvCxnSpPr>
          <p:spPr>
            <a:xfrm rot="5400000" flipH="1" flipV="1">
              <a:off x="4140762" y="6857227"/>
              <a:ext cx="12700" cy="1086101"/>
            </a:xfrm>
            <a:prstGeom prst="curvedConnector3">
              <a:avLst>
                <a:gd name="adj1" fmla="val 180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Freeform 35"/>
            <p:cNvSpPr/>
            <p:nvPr/>
          </p:nvSpPr>
          <p:spPr>
            <a:xfrm>
              <a:off x="2775429" y="6956616"/>
              <a:ext cx="1682045" cy="464336"/>
            </a:xfrm>
            <a:custGeom>
              <a:avLst/>
              <a:gdLst>
                <a:gd name="connsiteX0" fmla="*/ 0 w 1682045"/>
                <a:gd name="connsiteY0" fmla="*/ 464336 h 464336"/>
                <a:gd name="connsiteX1" fmla="*/ 428978 w 1682045"/>
                <a:gd name="connsiteY1" fmla="*/ 114380 h 464336"/>
                <a:gd name="connsiteX2" fmla="*/ 745067 w 1682045"/>
                <a:gd name="connsiteY2" fmla="*/ 1492 h 464336"/>
                <a:gd name="connsiteX3" fmla="*/ 1004711 w 1682045"/>
                <a:gd name="connsiteY3" fmla="*/ 69225 h 464336"/>
                <a:gd name="connsiteX4" fmla="*/ 1332089 w 1682045"/>
                <a:gd name="connsiteY4" fmla="*/ 328869 h 464336"/>
                <a:gd name="connsiteX5" fmla="*/ 1682045 w 1682045"/>
                <a:gd name="connsiteY5" fmla="*/ 453047 h 4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2045" h="464336">
                  <a:moveTo>
                    <a:pt x="0" y="464336"/>
                  </a:moveTo>
                  <a:cubicBezTo>
                    <a:pt x="152400" y="327928"/>
                    <a:pt x="304800" y="191521"/>
                    <a:pt x="428978" y="114380"/>
                  </a:cubicBezTo>
                  <a:cubicBezTo>
                    <a:pt x="553156" y="37239"/>
                    <a:pt x="649112" y="9018"/>
                    <a:pt x="745067" y="1492"/>
                  </a:cubicBezTo>
                  <a:cubicBezTo>
                    <a:pt x="841022" y="-6034"/>
                    <a:pt x="906874" y="14662"/>
                    <a:pt x="1004711" y="69225"/>
                  </a:cubicBezTo>
                  <a:cubicBezTo>
                    <a:pt x="1102548" y="123788"/>
                    <a:pt x="1219200" y="264899"/>
                    <a:pt x="1332089" y="328869"/>
                  </a:cubicBezTo>
                  <a:cubicBezTo>
                    <a:pt x="1444978" y="392839"/>
                    <a:pt x="1631245" y="449284"/>
                    <a:pt x="1682045" y="453047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390362" y="6853220"/>
              <a:ext cx="1678092" cy="596581"/>
            </a:xfrm>
            <a:custGeom>
              <a:avLst/>
              <a:gdLst>
                <a:gd name="connsiteX0" fmla="*/ 0 w 1648177"/>
                <a:gd name="connsiteY0" fmla="*/ 574003 h 596581"/>
                <a:gd name="connsiteX1" fmla="*/ 620889 w 1648177"/>
                <a:gd name="connsiteY1" fmla="*/ 77292 h 596581"/>
                <a:gd name="connsiteX2" fmla="*/ 880533 w 1648177"/>
                <a:gd name="connsiteY2" fmla="*/ 54714 h 596581"/>
                <a:gd name="connsiteX3" fmla="*/ 1648177 w 1648177"/>
                <a:gd name="connsiteY3" fmla="*/ 596581 h 596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8177" h="596581">
                  <a:moveTo>
                    <a:pt x="0" y="574003"/>
                  </a:moveTo>
                  <a:cubicBezTo>
                    <a:pt x="237067" y="368921"/>
                    <a:pt x="474134" y="163840"/>
                    <a:pt x="620889" y="77292"/>
                  </a:cubicBezTo>
                  <a:cubicBezTo>
                    <a:pt x="767644" y="-9256"/>
                    <a:pt x="709318" y="-31834"/>
                    <a:pt x="880533" y="54714"/>
                  </a:cubicBezTo>
                  <a:cubicBezTo>
                    <a:pt x="1051748" y="141262"/>
                    <a:pt x="1349962" y="368921"/>
                    <a:pt x="1648177" y="596581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07944" y="7265135"/>
              <a:ext cx="31644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          </a:t>
              </a:r>
              <a:r>
                <a:rPr lang="en-US" dirty="0" err="1"/>
                <a:t>I</a:t>
              </a:r>
              <a:r>
                <a:rPr lang="en-US" dirty="0"/>
                <a:t>           </a:t>
              </a:r>
              <a:r>
                <a:rPr lang="en-US" dirty="0" err="1"/>
                <a:t>I</a:t>
              </a:r>
              <a:r>
                <a:rPr lang="en-US" dirty="0"/>
                <a:t>          </a:t>
              </a:r>
              <a:r>
                <a:rPr lang="en-US" dirty="0" err="1"/>
                <a:t>I</a:t>
              </a:r>
              <a:r>
                <a:rPr lang="en-US" dirty="0"/>
                <a:t> </a:t>
              </a:r>
            </a:p>
          </p:txBody>
        </p:sp>
        <p:cxnSp>
          <p:nvCxnSpPr>
            <p:cNvPr id="39" name="Curved Connector 38"/>
            <p:cNvCxnSpPr/>
            <p:nvPr/>
          </p:nvCxnSpPr>
          <p:spPr>
            <a:xfrm rot="5400000" flipH="1" flipV="1">
              <a:off x="4530399" y="7025065"/>
              <a:ext cx="12700" cy="779274"/>
            </a:xfrm>
            <a:prstGeom prst="curvedConnector3">
              <a:avLst>
                <a:gd name="adj1" fmla="val 180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361747" y="6366933"/>
              <a:ext cx="1479479" cy="1064248"/>
            </a:xfrm>
            <a:prstGeom prst="line">
              <a:avLst/>
            </a:prstGeom>
            <a:ln>
              <a:headEnd type="oval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5673392" y="7248985"/>
                  <a:ext cx="282222" cy="312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3392" y="7248985"/>
                  <a:ext cx="282222" cy="312643"/>
                </a:xfrm>
                <a:prstGeom prst="rect">
                  <a:avLst/>
                </a:prstGeom>
                <a:blipFill>
                  <a:blip r:embed="rId5"/>
                  <a:stretch>
                    <a:fillRect r="-212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1868365" y="6483888"/>
                  <a:ext cx="557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0" name="TextBox 1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8365" y="6483888"/>
                  <a:ext cx="557154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818963" y="5066760"/>
                <a:ext cx="48494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See more linear decay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 smtClean="0"/>
                  <a:t> with fields and multiple branches that suggest trapped vortices</a:t>
                </a:r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63" y="5066760"/>
                <a:ext cx="4849496" cy="646331"/>
              </a:xfrm>
              <a:prstGeom prst="rect">
                <a:avLst/>
              </a:prstGeom>
              <a:blipFill>
                <a:blip r:embed="rId7"/>
                <a:stretch>
                  <a:fillRect l="-1132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189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727672" y="2539278"/>
            <a:ext cx="3489602" cy="1917593"/>
            <a:chOff x="3923205" y="5489934"/>
            <a:chExt cx="3741842" cy="180731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923205" y="5489934"/>
              <a:ext cx="2945766" cy="1291554"/>
            </a:xfrm>
            <a:prstGeom prst="rect">
              <a:avLst/>
            </a:prstGeom>
          </p:spPr>
        </p:pic>
        <p:cxnSp>
          <p:nvCxnSpPr>
            <p:cNvPr id="5" name="Straight Arrow Connector 4"/>
            <p:cNvCxnSpPr/>
            <p:nvPr/>
          </p:nvCxnSpPr>
          <p:spPr>
            <a:xfrm>
              <a:off x="4024488" y="6863644"/>
              <a:ext cx="2743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33048" y="6124822"/>
              <a:ext cx="283464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224095" y="6678978"/>
              <a:ext cx="1323460" cy="609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          </a:t>
              </a:r>
              <a:r>
                <a:rPr lang="en-US" dirty="0" err="1" smtClean="0"/>
                <a:t>I</a:t>
              </a:r>
              <a:endParaRPr lang="en-US" dirty="0"/>
            </a:p>
            <a:p>
              <a:r>
                <a:rPr lang="en-US" dirty="0"/>
                <a:t>	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15983" y="6905656"/>
              <a:ext cx="310744" cy="348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784524" y="6908491"/>
                  <a:ext cx="582065" cy="3887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4524" y="6908491"/>
                  <a:ext cx="582065" cy="388761"/>
                </a:xfrm>
                <a:prstGeom prst="rect">
                  <a:avLst/>
                </a:prstGeom>
                <a:blipFill>
                  <a:blip r:embed="rId3"/>
                  <a:stretch>
                    <a:fillRect b="-14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6767688" y="5940156"/>
                  <a:ext cx="89735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7688" y="5940156"/>
                  <a:ext cx="897359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61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/>
          <p:cNvGrpSpPr/>
          <p:nvPr/>
        </p:nvGrpSpPr>
        <p:grpSpPr>
          <a:xfrm>
            <a:off x="1362744" y="2484886"/>
            <a:ext cx="3612444" cy="2463988"/>
            <a:chOff x="55001" y="5082357"/>
            <a:chExt cx="3612444" cy="2463988"/>
          </a:xfrm>
        </p:grpSpPr>
        <p:grpSp>
          <p:nvGrpSpPr>
            <p:cNvPr id="12" name="Group 11"/>
            <p:cNvGrpSpPr/>
            <p:nvPr/>
          </p:nvGrpSpPr>
          <p:grpSpPr>
            <a:xfrm>
              <a:off x="55001" y="5082357"/>
              <a:ext cx="3612444" cy="2014277"/>
              <a:chOff x="835377" y="3768803"/>
              <a:chExt cx="3804357" cy="2041121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6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rcRect l="4102" t="12203" r="4723"/>
              <a:stretch/>
            </p:blipFill>
            <p:spPr>
              <a:xfrm>
                <a:off x="1038984" y="3901491"/>
                <a:ext cx="2359713" cy="1490132"/>
              </a:xfrm>
              <a:prstGeom prst="rect">
                <a:avLst/>
              </a:prstGeom>
            </p:spPr>
          </p:pic>
          <p:cxnSp>
            <p:nvCxnSpPr>
              <p:cNvPr id="15" name="Straight Arrow Connector 14"/>
              <p:cNvCxnSpPr/>
              <p:nvPr/>
            </p:nvCxnSpPr>
            <p:spPr>
              <a:xfrm>
                <a:off x="835377" y="5339645"/>
                <a:ext cx="300284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681205" y="4492978"/>
                <a:ext cx="965106" cy="0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1038984" y="4492978"/>
                <a:ext cx="778527" cy="0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435153" y="5154979"/>
                <a:ext cx="767645" cy="654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       </a:t>
                </a:r>
                <a:r>
                  <a:rPr lang="en-US" dirty="0" err="1" smtClean="0"/>
                  <a:t>I</a:t>
                </a:r>
                <a:r>
                  <a:rPr lang="en-US" dirty="0"/>
                  <a:t>	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092498" y="5339645"/>
                <a:ext cx="2935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425114" y="5384800"/>
                <a:ext cx="3725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ξ</a:t>
                </a:r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2769055" y="5391624"/>
                    <a:ext cx="49671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2" name="TextBox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69055" y="5391624"/>
                    <a:ext cx="496711" cy="369332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646311" y="4308312"/>
                    <a:ext cx="99342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|"/>
                              <m:endChr m:val="|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46311" y="4308312"/>
                    <a:ext cx="993423" cy="369332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531108" y="3768803"/>
                    <a:ext cx="57573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4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31108" y="3768803"/>
                    <a:ext cx="575734" cy="369332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r="-26667" b="-1525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" name="Arc 12"/>
            <p:cNvSpPr/>
            <p:nvPr/>
          </p:nvSpPr>
          <p:spPr>
            <a:xfrm>
              <a:off x="552614" y="5807856"/>
              <a:ext cx="828143" cy="1738489"/>
            </a:xfrm>
            <a:prstGeom prst="arc">
              <a:avLst>
                <a:gd name="adj1" fmla="val 16200000"/>
                <a:gd name="adj2" fmla="val 21452759"/>
              </a:avLst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760121" y="4541478"/>
                <a:ext cx="22433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u="sng" dirty="0" err="1" smtClean="0"/>
                  <a:t>Abrikosov</a:t>
                </a:r>
                <a:r>
                  <a:rPr lang="en-US" u="sng" dirty="0" smtClean="0"/>
                  <a:t> vortex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121" y="4541478"/>
                <a:ext cx="2243393" cy="646331"/>
              </a:xfrm>
              <a:prstGeom prst="rect">
                <a:avLst/>
              </a:prstGeom>
              <a:blipFill>
                <a:blip r:embed="rId11"/>
                <a:stretch>
                  <a:fillRect t="-5660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397467" y="4534373"/>
                <a:ext cx="1897653" cy="6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u="sng" dirty="0" smtClean="0"/>
                  <a:t>Josephson vortex</a:t>
                </a:r>
                <a:endParaRPr lang="en-US" u="sng" dirty="0"/>
              </a:p>
              <a:p>
                <a:pPr algn="ctr"/>
                <a:r>
                  <a:rPr lang="en-US" dirty="0" smtClean="0"/>
                  <a:t>no </a:t>
                </a:r>
                <a:r>
                  <a:rPr lang="en-US" dirty="0"/>
                  <a:t>core,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7467" y="4534373"/>
                <a:ext cx="1897653" cy="665760"/>
              </a:xfrm>
              <a:prstGeom prst="rect">
                <a:avLst/>
              </a:prstGeom>
              <a:blipFill>
                <a:blip r:embed="rId12"/>
                <a:stretch>
                  <a:fillRect t="-5505" b="-11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477318" y="277309"/>
            <a:ext cx="6096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Compare to Type </a:t>
            </a:r>
            <a:r>
              <a:rPr lang="en-US" dirty="0"/>
              <a:t>II </a:t>
            </a:r>
            <a:r>
              <a:rPr lang="en-US" dirty="0" smtClean="0"/>
              <a:t>SC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03681" y="733461"/>
            <a:ext cx="16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arenBoth"/>
            </a:pPr>
            <a:r>
              <a:rPr lang="en-US" dirty="0"/>
              <a:t>vortices in JJ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303681" y="1115269"/>
                <a:ext cx="32122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(2)  critical </a:t>
                </a:r>
                <a:r>
                  <a:rPr lang="en-US" dirty="0"/>
                  <a:t>field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~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) for entry</a:t>
                </a: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681" y="1115269"/>
                <a:ext cx="3212226" cy="369332"/>
              </a:xfrm>
              <a:prstGeom prst="rect">
                <a:avLst/>
              </a:prstGeom>
              <a:blipFill>
                <a:blip r:embed="rId13"/>
                <a:stretch>
                  <a:fillRect l="-1708" t="-9836" r="-75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6838741" y="778382"/>
            <a:ext cx="2938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arenBoth"/>
            </a:pPr>
            <a:r>
              <a:rPr lang="en-US" dirty="0"/>
              <a:t>ID chain – </a:t>
            </a:r>
            <a:r>
              <a:rPr lang="en-US" dirty="0" smtClean="0"/>
              <a:t>not a 2D </a:t>
            </a:r>
            <a:r>
              <a:rPr lang="en-US" dirty="0"/>
              <a:t>lattice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881328" y="1595363"/>
            <a:ext cx="3855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(3)  structure of the Josephson </a:t>
            </a:r>
            <a:r>
              <a:rPr lang="en-US" dirty="0"/>
              <a:t>vortices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99480" y="277309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Similarities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881328" y="339398"/>
            <a:ext cx="1298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Differences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847484" y="1178892"/>
                <a:ext cx="45051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(2) </a:t>
                </a:r>
                <a:r>
                  <a:rPr lang="en-US" dirty="0"/>
                  <a:t>no equivalent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(take SC value of banks) </a:t>
                </a: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7484" y="1178892"/>
                <a:ext cx="4505144" cy="369332"/>
              </a:xfrm>
              <a:prstGeom prst="rect">
                <a:avLst/>
              </a:prstGeom>
              <a:blipFill>
                <a:blip r:embed="rId14"/>
                <a:stretch>
                  <a:fillRect l="-1083" t="-8197" r="-13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 flipH="1">
            <a:off x="2689865" y="3201728"/>
            <a:ext cx="963421" cy="1738489"/>
          </a:xfrm>
          <a:prstGeom prst="arc">
            <a:avLst>
              <a:gd name="adj1" fmla="val 16200000"/>
              <a:gd name="adj2" fmla="val 21452759"/>
            </a:avLst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0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2357B5-F687-47B5-BA3B-1F622AA132E5}"/>
              </a:ext>
            </a:extLst>
          </p:cNvPr>
          <p:cNvSpPr txBox="1"/>
          <p:nvPr/>
        </p:nvSpPr>
        <p:spPr>
          <a:xfrm>
            <a:off x="537055" y="5124024"/>
            <a:ext cx="303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Time-averaged </a:t>
            </a:r>
            <a:r>
              <a:rPr lang="en-US" u="sng" dirty="0" smtClean="0"/>
              <a:t>voltage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62C31D-311D-4E0C-86D4-BCEB68D54207}"/>
              </a:ext>
            </a:extLst>
          </p:cNvPr>
          <p:cNvSpPr txBox="1"/>
          <p:nvPr/>
        </p:nvSpPr>
        <p:spPr>
          <a:xfrm>
            <a:off x="2725655" y="4425744"/>
            <a:ext cx="1692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1A4CEF-2EF1-4C7A-A43E-35D560E8CA83}"/>
              </a:ext>
            </a:extLst>
          </p:cNvPr>
          <p:cNvSpPr txBox="1"/>
          <p:nvPr/>
        </p:nvSpPr>
        <p:spPr>
          <a:xfrm>
            <a:off x="9027376" y="4221727"/>
            <a:ext cx="184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non-linear</a:t>
            </a:r>
            <a:endParaRPr lang="en-US" dirty="0"/>
          </a:p>
          <a:p>
            <a:r>
              <a:rPr lang="en-US" dirty="0" smtClean="0"/>
              <a:t>non-</a:t>
            </a:r>
            <a:r>
              <a:rPr lang="en-US" dirty="0" err="1" smtClean="0"/>
              <a:t>sunusoidal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7488369" y="1346626"/>
            <a:ext cx="3873108" cy="2608981"/>
            <a:chOff x="3779053" y="6781703"/>
            <a:chExt cx="2936015" cy="1731002"/>
          </a:xfrm>
        </p:grpSpPr>
        <p:sp>
          <p:nvSpPr>
            <p:cNvPr id="23" name="Isosceles Triangle 6"/>
            <p:cNvSpPr/>
            <p:nvPr/>
          </p:nvSpPr>
          <p:spPr>
            <a:xfrm>
              <a:off x="3839291" y="8184453"/>
              <a:ext cx="403201" cy="314793"/>
            </a:xfrm>
            <a:custGeom>
              <a:avLst/>
              <a:gdLst>
                <a:gd name="connsiteX0" fmla="*/ 0 w 5550946"/>
                <a:gd name="connsiteY0" fmla="*/ 2721685 h 2721685"/>
                <a:gd name="connsiteX1" fmla="*/ 2775473 w 5550946"/>
                <a:gd name="connsiteY1" fmla="*/ 0 h 2721685"/>
                <a:gd name="connsiteX2" fmla="*/ 5550946 w 5550946"/>
                <a:gd name="connsiteY2" fmla="*/ 2721685 h 2721685"/>
                <a:gd name="connsiteX3" fmla="*/ 0 w 5550946"/>
                <a:gd name="connsiteY3" fmla="*/ 2721685 h 2721685"/>
                <a:gd name="connsiteX0" fmla="*/ 60490 w 5671926"/>
                <a:gd name="connsiteY0" fmla="*/ 2721685 h 2721685"/>
                <a:gd name="connsiteX1" fmla="*/ 2835963 w 5671926"/>
                <a:gd name="connsiteY1" fmla="*/ 0 h 2721685"/>
                <a:gd name="connsiteX2" fmla="*/ 5611436 w 5671926"/>
                <a:gd name="connsiteY2" fmla="*/ 2721685 h 2721685"/>
                <a:gd name="connsiteX3" fmla="*/ 60490 w 5671926"/>
                <a:gd name="connsiteY3" fmla="*/ 2721685 h 2721685"/>
                <a:gd name="connsiteX0" fmla="*/ 0 w 5611436"/>
                <a:gd name="connsiteY0" fmla="*/ 2721685 h 2721685"/>
                <a:gd name="connsiteX1" fmla="*/ 2775473 w 5611436"/>
                <a:gd name="connsiteY1" fmla="*/ 0 h 2721685"/>
                <a:gd name="connsiteX2" fmla="*/ 5550946 w 5611436"/>
                <a:gd name="connsiteY2" fmla="*/ 2721685 h 2721685"/>
                <a:gd name="connsiteX3" fmla="*/ 0 w 5611436"/>
                <a:gd name="connsiteY3" fmla="*/ 2721685 h 2721685"/>
                <a:gd name="connsiteX0" fmla="*/ 0 w 5550946"/>
                <a:gd name="connsiteY0" fmla="*/ 2721685 h 2721685"/>
                <a:gd name="connsiteX1" fmla="*/ 2775473 w 5550946"/>
                <a:gd name="connsiteY1" fmla="*/ 0 h 2721685"/>
                <a:gd name="connsiteX2" fmla="*/ 5550946 w 5550946"/>
                <a:gd name="connsiteY2" fmla="*/ 2721685 h 2721685"/>
                <a:gd name="connsiteX3" fmla="*/ 0 w 5550946"/>
                <a:gd name="connsiteY3" fmla="*/ 2721685 h 2721685"/>
                <a:gd name="connsiteX0" fmla="*/ 0 w 5642386"/>
                <a:gd name="connsiteY0" fmla="*/ 2721685 h 2813125"/>
                <a:gd name="connsiteX1" fmla="*/ 2775473 w 5642386"/>
                <a:gd name="connsiteY1" fmla="*/ 0 h 2813125"/>
                <a:gd name="connsiteX2" fmla="*/ 5642386 w 5642386"/>
                <a:gd name="connsiteY2" fmla="*/ 2813125 h 2813125"/>
                <a:gd name="connsiteX0" fmla="*/ 0 w 5642386"/>
                <a:gd name="connsiteY0" fmla="*/ 2735417 h 2826857"/>
                <a:gd name="connsiteX1" fmla="*/ 2775473 w 5642386"/>
                <a:gd name="connsiteY1" fmla="*/ 13732 h 2826857"/>
                <a:gd name="connsiteX2" fmla="*/ 3845022 w 5642386"/>
                <a:gd name="connsiteY2" fmla="*/ 1691528 h 2826857"/>
                <a:gd name="connsiteX3" fmla="*/ 5642386 w 5642386"/>
                <a:gd name="connsiteY3" fmla="*/ 2826857 h 2826857"/>
                <a:gd name="connsiteX0" fmla="*/ 0 w 5642386"/>
                <a:gd name="connsiteY0" fmla="*/ 2735417 h 2826857"/>
                <a:gd name="connsiteX1" fmla="*/ 2115361 w 5642386"/>
                <a:gd name="connsiteY1" fmla="*/ 1691528 h 2826857"/>
                <a:gd name="connsiteX2" fmla="*/ 2775473 w 5642386"/>
                <a:gd name="connsiteY2" fmla="*/ 13732 h 2826857"/>
                <a:gd name="connsiteX3" fmla="*/ 3845022 w 5642386"/>
                <a:gd name="connsiteY3" fmla="*/ 1691528 h 2826857"/>
                <a:gd name="connsiteX4" fmla="*/ 5642386 w 5642386"/>
                <a:gd name="connsiteY4" fmla="*/ 2826857 h 2826857"/>
                <a:gd name="connsiteX0" fmla="*/ 0 w 5642386"/>
                <a:gd name="connsiteY0" fmla="*/ 2735417 h 2826857"/>
                <a:gd name="connsiteX1" fmla="*/ 1845667 w 5642386"/>
                <a:gd name="connsiteY1" fmla="*/ 1691530 h 2826857"/>
                <a:gd name="connsiteX2" fmla="*/ 2775473 w 5642386"/>
                <a:gd name="connsiteY2" fmla="*/ 13732 h 2826857"/>
                <a:gd name="connsiteX3" fmla="*/ 3845022 w 5642386"/>
                <a:gd name="connsiteY3" fmla="*/ 1691528 h 2826857"/>
                <a:gd name="connsiteX4" fmla="*/ 5642386 w 5642386"/>
                <a:gd name="connsiteY4" fmla="*/ 2826857 h 2826857"/>
                <a:gd name="connsiteX0" fmla="*/ 0 w 5642386"/>
                <a:gd name="connsiteY0" fmla="*/ 2733318 h 2824758"/>
                <a:gd name="connsiteX1" fmla="*/ 1845667 w 5642386"/>
                <a:gd name="connsiteY1" fmla="*/ 1689431 h 2824758"/>
                <a:gd name="connsiteX2" fmla="*/ 2775473 w 5642386"/>
                <a:gd name="connsiteY2" fmla="*/ 11633 h 2824758"/>
                <a:gd name="connsiteX3" fmla="*/ 3755135 w 5642386"/>
                <a:gd name="connsiteY3" fmla="*/ 1959629 h 2824758"/>
                <a:gd name="connsiteX4" fmla="*/ 5642386 w 5642386"/>
                <a:gd name="connsiteY4" fmla="*/ 2824758 h 2824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42386" h="2824758">
                  <a:moveTo>
                    <a:pt x="0" y="2733318"/>
                  </a:moveTo>
                  <a:cubicBezTo>
                    <a:pt x="208422" y="2559337"/>
                    <a:pt x="1383088" y="2143045"/>
                    <a:pt x="1845667" y="1689431"/>
                  </a:cubicBezTo>
                  <a:cubicBezTo>
                    <a:pt x="2308246" y="1235817"/>
                    <a:pt x="2343058" y="11633"/>
                    <a:pt x="2775473" y="11633"/>
                  </a:cubicBezTo>
                  <a:cubicBezTo>
                    <a:pt x="3488382" y="-153747"/>
                    <a:pt x="3277316" y="1490775"/>
                    <a:pt x="3755135" y="1959629"/>
                  </a:cubicBezTo>
                  <a:cubicBezTo>
                    <a:pt x="4232954" y="2428483"/>
                    <a:pt x="5414897" y="2644138"/>
                    <a:pt x="5642386" y="282475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3930737" y="7907396"/>
              <a:ext cx="2551668" cy="270277"/>
              <a:chOff x="3999444" y="7951091"/>
              <a:chExt cx="2627950" cy="264862"/>
            </a:xfrm>
          </p:grpSpPr>
          <p:sp>
            <p:nvSpPr>
              <p:cNvPr id="74" name="Isosceles Triangle 6"/>
              <p:cNvSpPr/>
              <p:nvPr/>
            </p:nvSpPr>
            <p:spPr>
              <a:xfrm>
                <a:off x="3999444" y="7951091"/>
                <a:ext cx="442530" cy="250289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Isosceles Triangle 6"/>
              <p:cNvSpPr/>
              <p:nvPr/>
            </p:nvSpPr>
            <p:spPr>
              <a:xfrm>
                <a:off x="4434831" y="7952103"/>
                <a:ext cx="440149" cy="254183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08378" h="2884251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5407908" y="2703787"/>
                      <a:pt x="5732275" y="2797740"/>
                    </a:cubicBezTo>
                    <a:cubicBezTo>
                      <a:pt x="6056642" y="2891693"/>
                      <a:pt x="8296097" y="2910384"/>
                      <a:pt x="8308378" y="284758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Isosceles Triangle 6"/>
              <p:cNvSpPr/>
              <p:nvPr/>
            </p:nvSpPr>
            <p:spPr>
              <a:xfrm>
                <a:off x="4873928" y="7965664"/>
                <a:ext cx="442530" cy="250289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Isosceles Triangle 6"/>
              <p:cNvSpPr/>
              <p:nvPr/>
            </p:nvSpPr>
            <p:spPr>
              <a:xfrm>
                <a:off x="5314077" y="7962398"/>
                <a:ext cx="442530" cy="250289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Isosceles Triangle 6"/>
              <p:cNvSpPr/>
              <p:nvPr/>
            </p:nvSpPr>
            <p:spPr>
              <a:xfrm>
                <a:off x="5748412" y="7962398"/>
                <a:ext cx="442530" cy="250289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Isosceles Triangle 6"/>
              <p:cNvSpPr/>
              <p:nvPr/>
            </p:nvSpPr>
            <p:spPr>
              <a:xfrm>
                <a:off x="6184864" y="7960129"/>
                <a:ext cx="442530" cy="250289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937001" y="7562189"/>
              <a:ext cx="2778067" cy="207879"/>
              <a:chOff x="3937001" y="7562189"/>
              <a:chExt cx="2778067" cy="207879"/>
            </a:xfrm>
          </p:grpSpPr>
          <p:sp>
            <p:nvSpPr>
              <p:cNvPr id="64" name="Isosceles Triangle 6"/>
              <p:cNvSpPr/>
              <p:nvPr/>
            </p:nvSpPr>
            <p:spPr>
              <a:xfrm>
                <a:off x="3937001" y="7562189"/>
                <a:ext cx="280985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Isosceles Triangle 6"/>
              <p:cNvSpPr/>
              <p:nvPr/>
            </p:nvSpPr>
            <p:spPr>
              <a:xfrm>
                <a:off x="4213450" y="7562966"/>
                <a:ext cx="279473" cy="195072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08378" h="2884251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5407908" y="2703787"/>
                      <a:pt x="5732275" y="2797740"/>
                    </a:cubicBezTo>
                    <a:cubicBezTo>
                      <a:pt x="6056642" y="2891693"/>
                      <a:pt x="8296097" y="2910384"/>
                      <a:pt x="8308378" y="284758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Isosceles Triangle 6"/>
              <p:cNvSpPr/>
              <p:nvPr/>
            </p:nvSpPr>
            <p:spPr>
              <a:xfrm>
                <a:off x="4492255" y="7573373"/>
                <a:ext cx="280985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Isosceles Triangle 6"/>
              <p:cNvSpPr/>
              <p:nvPr/>
            </p:nvSpPr>
            <p:spPr>
              <a:xfrm>
                <a:off x="4771728" y="7570867"/>
                <a:ext cx="280985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Isosceles Triangle 6"/>
              <p:cNvSpPr/>
              <p:nvPr/>
            </p:nvSpPr>
            <p:spPr>
              <a:xfrm>
                <a:off x="5047510" y="7570867"/>
                <a:ext cx="280985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Isosceles Triangle 6"/>
              <p:cNvSpPr/>
              <p:nvPr/>
            </p:nvSpPr>
            <p:spPr>
              <a:xfrm>
                <a:off x="5324635" y="7569125"/>
                <a:ext cx="280985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Isosceles Triangle 6"/>
              <p:cNvSpPr/>
              <p:nvPr/>
            </p:nvSpPr>
            <p:spPr>
              <a:xfrm>
                <a:off x="5599356" y="7566800"/>
                <a:ext cx="280985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Isosceles Triangle 6"/>
              <p:cNvSpPr/>
              <p:nvPr/>
            </p:nvSpPr>
            <p:spPr>
              <a:xfrm>
                <a:off x="5875805" y="7567577"/>
                <a:ext cx="279473" cy="195072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08378" h="2884251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5407908" y="2703787"/>
                      <a:pt x="5732275" y="2797740"/>
                    </a:cubicBezTo>
                    <a:cubicBezTo>
                      <a:pt x="6056642" y="2891693"/>
                      <a:pt x="8296097" y="2910384"/>
                      <a:pt x="8308378" y="284758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Isosceles Triangle 6"/>
              <p:cNvSpPr/>
              <p:nvPr/>
            </p:nvSpPr>
            <p:spPr>
              <a:xfrm>
                <a:off x="6154610" y="7577984"/>
                <a:ext cx="280985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Isosceles Triangle 6"/>
              <p:cNvSpPr/>
              <p:nvPr/>
            </p:nvSpPr>
            <p:spPr>
              <a:xfrm>
                <a:off x="6434083" y="7575478"/>
                <a:ext cx="280985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941999" y="7117347"/>
              <a:ext cx="2679747" cy="207879"/>
              <a:chOff x="3941999" y="7117347"/>
              <a:chExt cx="2679747" cy="207879"/>
            </a:xfrm>
          </p:grpSpPr>
          <p:sp>
            <p:nvSpPr>
              <p:cNvPr id="52" name="Isosceles Triangle 6"/>
              <p:cNvSpPr/>
              <p:nvPr/>
            </p:nvSpPr>
            <p:spPr>
              <a:xfrm>
                <a:off x="3941999" y="7117347"/>
                <a:ext cx="225439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Isosceles Triangle 6"/>
              <p:cNvSpPr/>
              <p:nvPr/>
            </p:nvSpPr>
            <p:spPr>
              <a:xfrm>
                <a:off x="4163799" y="7118124"/>
                <a:ext cx="224226" cy="195072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08378" h="2884251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5407908" y="2703787"/>
                      <a:pt x="5732275" y="2797740"/>
                    </a:cubicBezTo>
                    <a:cubicBezTo>
                      <a:pt x="6056642" y="2891693"/>
                      <a:pt x="8296097" y="2910384"/>
                      <a:pt x="8308378" y="284758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Isosceles Triangle 6"/>
              <p:cNvSpPr/>
              <p:nvPr/>
            </p:nvSpPr>
            <p:spPr>
              <a:xfrm>
                <a:off x="4387489" y="7128531"/>
                <a:ext cx="225439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Isosceles Triangle 6"/>
              <p:cNvSpPr/>
              <p:nvPr/>
            </p:nvSpPr>
            <p:spPr>
              <a:xfrm>
                <a:off x="4611715" y="7126025"/>
                <a:ext cx="225439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Isosceles Triangle 6"/>
              <p:cNvSpPr/>
              <p:nvPr/>
            </p:nvSpPr>
            <p:spPr>
              <a:xfrm>
                <a:off x="4832980" y="7126025"/>
                <a:ext cx="225439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Isosceles Triangle 6"/>
              <p:cNvSpPr/>
              <p:nvPr/>
            </p:nvSpPr>
            <p:spPr>
              <a:xfrm>
                <a:off x="5055323" y="7124283"/>
                <a:ext cx="225439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Isosceles Triangle 6"/>
              <p:cNvSpPr/>
              <p:nvPr/>
            </p:nvSpPr>
            <p:spPr>
              <a:xfrm>
                <a:off x="5275736" y="7121958"/>
                <a:ext cx="225439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Isosceles Triangle 6"/>
              <p:cNvSpPr/>
              <p:nvPr/>
            </p:nvSpPr>
            <p:spPr>
              <a:xfrm>
                <a:off x="5497536" y="7122735"/>
                <a:ext cx="224226" cy="195072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08378" h="2884251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5407908" y="2703787"/>
                      <a:pt x="5732275" y="2797740"/>
                    </a:cubicBezTo>
                    <a:cubicBezTo>
                      <a:pt x="6056642" y="2891693"/>
                      <a:pt x="8296097" y="2910384"/>
                      <a:pt x="8308378" y="284758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Isosceles Triangle 6"/>
              <p:cNvSpPr/>
              <p:nvPr/>
            </p:nvSpPr>
            <p:spPr>
              <a:xfrm>
                <a:off x="5721226" y="7133142"/>
                <a:ext cx="225439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Isosceles Triangle 6"/>
              <p:cNvSpPr/>
              <p:nvPr/>
            </p:nvSpPr>
            <p:spPr>
              <a:xfrm>
                <a:off x="5945453" y="7130636"/>
                <a:ext cx="225439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Isosceles Triangle 6"/>
              <p:cNvSpPr/>
              <p:nvPr/>
            </p:nvSpPr>
            <p:spPr>
              <a:xfrm>
                <a:off x="6172080" y="7124268"/>
                <a:ext cx="225439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Isosceles Triangle 6"/>
              <p:cNvSpPr/>
              <p:nvPr/>
            </p:nvSpPr>
            <p:spPr>
              <a:xfrm>
                <a:off x="6396307" y="7121762"/>
                <a:ext cx="225439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3984761" y="6821774"/>
              <a:ext cx="2677347" cy="214022"/>
              <a:chOff x="3984761" y="6855115"/>
              <a:chExt cx="2677347" cy="214022"/>
            </a:xfrm>
          </p:grpSpPr>
          <p:sp>
            <p:nvSpPr>
              <p:cNvPr id="32" name="Isosceles Triangle 6"/>
              <p:cNvSpPr/>
              <p:nvPr/>
            </p:nvSpPr>
            <p:spPr>
              <a:xfrm>
                <a:off x="3984761" y="6855115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Isosceles Triangle 6"/>
              <p:cNvSpPr/>
              <p:nvPr/>
            </p:nvSpPr>
            <p:spPr>
              <a:xfrm>
                <a:off x="4118399" y="6855892"/>
                <a:ext cx="135100" cy="195072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08378" h="2884251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5407908" y="2703787"/>
                      <a:pt x="5732275" y="2797740"/>
                    </a:cubicBezTo>
                    <a:cubicBezTo>
                      <a:pt x="6056642" y="2891693"/>
                      <a:pt x="8296097" y="2910384"/>
                      <a:pt x="8308378" y="284758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Isosceles Triangle 6"/>
              <p:cNvSpPr/>
              <p:nvPr/>
            </p:nvSpPr>
            <p:spPr>
              <a:xfrm>
                <a:off x="4253177" y="6866299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Isosceles Triangle 6"/>
              <p:cNvSpPr/>
              <p:nvPr/>
            </p:nvSpPr>
            <p:spPr>
              <a:xfrm>
                <a:off x="4388277" y="6863793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6"/>
              <p:cNvSpPr/>
              <p:nvPr/>
            </p:nvSpPr>
            <p:spPr>
              <a:xfrm>
                <a:off x="4521593" y="6863793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Isosceles Triangle 6"/>
              <p:cNvSpPr/>
              <p:nvPr/>
            </p:nvSpPr>
            <p:spPr>
              <a:xfrm>
                <a:off x="4655558" y="6862051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Isosceles Triangle 6"/>
              <p:cNvSpPr/>
              <p:nvPr/>
            </p:nvSpPr>
            <p:spPr>
              <a:xfrm>
                <a:off x="4788361" y="6859726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Isosceles Triangle 6"/>
              <p:cNvSpPr/>
              <p:nvPr/>
            </p:nvSpPr>
            <p:spPr>
              <a:xfrm>
                <a:off x="4922000" y="6860503"/>
                <a:ext cx="135100" cy="195072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08378" h="2884251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5407908" y="2703787"/>
                      <a:pt x="5732275" y="2797740"/>
                    </a:cubicBezTo>
                    <a:cubicBezTo>
                      <a:pt x="6056642" y="2891693"/>
                      <a:pt x="8296097" y="2910384"/>
                      <a:pt x="8308378" y="284758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Isosceles Triangle 6"/>
              <p:cNvSpPr/>
              <p:nvPr/>
            </p:nvSpPr>
            <p:spPr>
              <a:xfrm>
                <a:off x="5056777" y="6870910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Isosceles Triangle 6"/>
              <p:cNvSpPr/>
              <p:nvPr/>
            </p:nvSpPr>
            <p:spPr>
              <a:xfrm>
                <a:off x="5191877" y="6868404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Isosceles Triangle 6"/>
              <p:cNvSpPr/>
              <p:nvPr/>
            </p:nvSpPr>
            <p:spPr>
              <a:xfrm>
                <a:off x="5328424" y="6862036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Isosceles Triangle 6"/>
              <p:cNvSpPr/>
              <p:nvPr/>
            </p:nvSpPr>
            <p:spPr>
              <a:xfrm>
                <a:off x="5463525" y="6859530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Isosceles Triangle 6"/>
              <p:cNvSpPr/>
              <p:nvPr/>
            </p:nvSpPr>
            <p:spPr>
              <a:xfrm>
                <a:off x="5589769" y="6865869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Isosceles Triangle 6"/>
              <p:cNvSpPr/>
              <p:nvPr/>
            </p:nvSpPr>
            <p:spPr>
              <a:xfrm>
                <a:off x="5723407" y="6866646"/>
                <a:ext cx="135100" cy="195072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08378" h="2884251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5407908" y="2703787"/>
                      <a:pt x="5732275" y="2797740"/>
                    </a:cubicBezTo>
                    <a:cubicBezTo>
                      <a:pt x="6056642" y="2891693"/>
                      <a:pt x="8296097" y="2910384"/>
                      <a:pt x="8308378" y="284758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Isosceles Triangle 6"/>
              <p:cNvSpPr/>
              <p:nvPr/>
            </p:nvSpPr>
            <p:spPr>
              <a:xfrm>
                <a:off x="5858185" y="6877053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Isosceles Triangle 6"/>
              <p:cNvSpPr/>
              <p:nvPr/>
            </p:nvSpPr>
            <p:spPr>
              <a:xfrm>
                <a:off x="5993285" y="6874547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Isosceles Triangle 6"/>
              <p:cNvSpPr/>
              <p:nvPr/>
            </p:nvSpPr>
            <p:spPr>
              <a:xfrm>
                <a:off x="6126601" y="6874547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Isosceles Triangle 6"/>
              <p:cNvSpPr/>
              <p:nvPr/>
            </p:nvSpPr>
            <p:spPr>
              <a:xfrm>
                <a:off x="6260566" y="6872805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Isosceles Triangle 6"/>
              <p:cNvSpPr/>
              <p:nvPr/>
            </p:nvSpPr>
            <p:spPr>
              <a:xfrm>
                <a:off x="6393369" y="6870480"/>
                <a:ext cx="135831" cy="192084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98267"/>
                  <a:gd name="connsiteY0" fmla="*/ 2733318 h 2863633"/>
                  <a:gd name="connsiteX1" fmla="*/ 1845667 w 8398267"/>
                  <a:gd name="connsiteY1" fmla="*/ 1689431 h 2863633"/>
                  <a:gd name="connsiteX2" fmla="*/ 2775473 w 8398267"/>
                  <a:gd name="connsiteY2" fmla="*/ 11633 h 2863633"/>
                  <a:gd name="connsiteX3" fmla="*/ 3755135 w 8398267"/>
                  <a:gd name="connsiteY3" fmla="*/ 1959629 h 2863633"/>
                  <a:gd name="connsiteX4" fmla="*/ 5732275 w 8398267"/>
                  <a:gd name="connsiteY4" fmla="*/ 2797740 h 2863633"/>
                  <a:gd name="connsiteX5" fmla="*/ 8398267 w 8398267"/>
                  <a:gd name="connsiteY5" fmla="*/ 2766524 h 2863633"/>
                  <a:gd name="connsiteX0" fmla="*/ 0 w 8353323"/>
                  <a:gd name="connsiteY0" fmla="*/ 2733318 h 2840065"/>
                  <a:gd name="connsiteX1" fmla="*/ 1845667 w 8353323"/>
                  <a:gd name="connsiteY1" fmla="*/ 1689431 h 2840065"/>
                  <a:gd name="connsiteX2" fmla="*/ 2775473 w 8353323"/>
                  <a:gd name="connsiteY2" fmla="*/ 11633 h 2840065"/>
                  <a:gd name="connsiteX3" fmla="*/ 3755135 w 8353323"/>
                  <a:gd name="connsiteY3" fmla="*/ 1959629 h 2840065"/>
                  <a:gd name="connsiteX4" fmla="*/ 5732275 w 8353323"/>
                  <a:gd name="connsiteY4" fmla="*/ 2797740 h 2840065"/>
                  <a:gd name="connsiteX5" fmla="*/ 8353323 w 8353323"/>
                  <a:gd name="connsiteY5" fmla="*/ 2685460 h 2840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53323" h="2840065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4965910" y="2676768"/>
                      <a:pt x="5732275" y="2797740"/>
                    </a:cubicBezTo>
                    <a:cubicBezTo>
                      <a:pt x="6498640" y="2918712"/>
                      <a:pt x="8341042" y="2748255"/>
                      <a:pt x="8353323" y="268546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Isosceles Triangle 6"/>
              <p:cNvSpPr/>
              <p:nvPr/>
            </p:nvSpPr>
            <p:spPr>
              <a:xfrm>
                <a:off x="6527008" y="6871257"/>
                <a:ext cx="135100" cy="195072"/>
              </a:xfrm>
              <a:custGeom>
                <a:avLst/>
                <a:gdLst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60490 w 5671926"/>
                  <a:gd name="connsiteY0" fmla="*/ 2721685 h 2721685"/>
                  <a:gd name="connsiteX1" fmla="*/ 2835963 w 5671926"/>
                  <a:gd name="connsiteY1" fmla="*/ 0 h 2721685"/>
                  <a:gd name="connsiteX2" fmla="*/ 5611436 w 5671926"/>
                  <a:gd name="connsiteY2" fmla="*/ 2721685 h 2721685"/>
                  <a:gd name="connsiteX3" fmla="*/ 60490 w 5671926"/>
                  <a:gd name="connsiteY3" fmla="*/ 2721685 h 2721685"/>
                  <a:gd name="connsiteX0" fmla="*/ 0 w 5611436"/>
                  <a:gd name="connsiteY0" fmla="*/ 2721685 h 2721685"/>
                  <a:gd name="connsiteX1" fmla="*/ 2775473 w 5611436"/>
                  <a:gd name="connsiteY1" fmla="*/ 0 h 2721685"/>
                  <a:gd name="connsiteX2" fmla="*/ 5550946 w 5611436"/>
                  <a:gd name="connsiteY2" fmla="*/ 2721685 h 2721685"/>
                  <a:gd name="connsiteX3" fmla="*/ 0 w 5611436"/>
                  <a:gd name="connsiteY3" fmla="*/ 2721685 h 2721685"/>
                  <a:gd name="connsiteX0" fmla="*/ 0 w 5550946"/>
                  <a:gd name="connsiteY0" fmla="*/ 2721685 h 2721685"/>
                  <a:gd name="connsiteX1" fmla="*/ 2775473 w 5550946"/>
                  <a:gd name="connsiteY1" fmla="*/ 0 h 2721685"/>
                  <a:gd name="connsiteX2" fmla="*/ 5550946 w 5550946"/>
                  <a:gd name="connsiteY2" fmla="*/ 2721685 h 2721685"/>
                  <a:gd name="connsiteX3" fmla="*/ 0 w 5550946"/>
                  <a:gd name="connsiteY3" fmla="*/ 2721685 h 2721685"/>
                  <a:gd name="connsiteX0" fmla="*/ 0 w 5642386"/>
                  <a:gd name="connsiteY0" fmla="*/ 2721685 h 2813125"/>
                  <a:gd name="connsiteX1" fmla="*/ 2775473 w 5642386"/>
                  <a:gd name="connsiteY1" fmla="*/ 0 h 2813125"/>
                  <a:gd name="connsiteX2" fmla="*/ 5642386 w 5642386"/>
                  <a:gd name="connsiteY2" fmla="*/ 2813125 h 2813125"/>
                  <a:gd name="connsiteX0" fmla="*/ 0 w 5642386"/>
                  <a:gd name="connsiteY0" fmla="*/ 2735417 h 2826857"/>
                  <a:gd name="connsiteX1" fmla="*/ 2775473 w 5642386"/>
                  <a:gd name="connsiteY1" fmla="*/ 13732 h 2826857"/>
                  <a:gd name="connsiteX2" fmla="*/ 3845022 w 5642386"/>
                  <a:gd name="connsiteY2" fmla="*/ 1691528 h 2826857"/>
                  <a:gd name="connsiteX3" fmla="*/ 5642386 w 5642386"/>
                  <a:gd name="connsiteY3" fmla="*/ 2826857 h 2826857"/>
                  <a:gd name="connsiteX0" fmla="*/ 0 w 5642386"/>
                  <a:gd name="connsiteY0" fmla="*/ 2735417 h 2826857"/>
                  <a:gd name="connsiteX1" fmla="*/ 2115361 w 5642386"/>
                  <a:gd name="connsiteY1" fmla="*/ 1691528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5417 h 2826857"/>
                  <a:gd name="connsiteX1" fmla="*/ 1845667 w 5642386"/>
                  <a:gd name="connsiteY1" fmla="*/ 1691530 h 2826857"/>
                  <a:gd name="connsiteX2" fmla="*/ 2775473 w 5642386"/>
                  <a:gd name="connsiteY2" fmla="*/ 13732 h 2826857"/>
                  <a:gd name="connsiteX3" fmla="*/ 3845022 w 5642386"/>
                  <a:gd name="connsiteY3" fmla="*/ 1691528 h 2826857"/>
                  <a:gd name="connsiteX4" fmla="*/ 5642386 w 5642386"/>
                  <a:gd name="connsiteY4" fmla="*/ 2826857 h 2826857"/>
                  <a:gd name="connsiteX0" fmla="*/ 0 w 5642386"/>
                  <a:gd name="connsiteY0" fmla="*/ 2733318 h 2824758"/>
                  <a:gd name="connsiteX1" fmla="*/ 1845667 w 5642386"/>
                  <a:gd name="connsiteY1" fmla="*/ 1689431 h 2824758"/>
                  <a:gd name="connsiteX2" fmla="*/ 2775473 w 5642386"/>
                  <a:gd name="connsiteY2" fmla="*/ 11633 h 2824758"/>
                  <a:gd name="connsiteX3" fmla="*/ 3755135 w 5642386"/>
                  <a:gd name="connsiteY3" fmla="*/ 1959629 h 2824758"/>
                  <a:gd name="connsiteX4" fmla="*/ 5642386 w 5642386"/>
                  <a:gd name="connsiteY4" fmla="*/ 2824758 h 2824758"/>
                  <a:gd name="connsiteX0" fmla="*/ 0 w 5800343"/>
                  <a:gd name="connsiteY0" fmla="*/ 2733318 h 2841359"/>
                  <a:gd name="connsiteX1" fmla="*/ 1845667 w 5800343"/>
                  <a:gd name="connsiteY1" fmla="*/ 1689431 h 2841359"/>
                  <a:gd name="connsiteX2" fmla="*/ 2775473 w 5800343"/>
                  <a:gd name="connsiteY2" fmla="*/ 11633 h 2841359"/>
                  <a:gd name="connsiteX3" fmla="*/ 3755135 w 5800343"/>
                  <a:gd name="connsiteY3" fmla="*/ 1959629 h 2841359"/>
                  <a:gd name="connsiteX4" fmla="*/ 5642386 w 5800343"/>
                  <a:gd name="connsiteY4" fmla="*/ 2824758 h 2841359"/>
                  <a:gd name="connsiteX5" fmla="*/ 5701337 w 5800343"/>
                  <a:gd name="connsiteY5" fmla="*/ 2523344 h 2841359"/>
                  <a:gd name="connsiteX0" fmla="*/ 0 w 7499303"/>
                  <a:gd name="connsiteY0" fmla="*/ 2733318 h 2975312"/>
                  <a:gd name="connsiteX1" fmla="*/ 1845667 w 7499303"/>
                  <a:gd name="connsiteY1" fmla="*/ 1689431 h 2975312"/>
                  <a:gd name="connsiteX2" fmla="*/ 2775473 w 7499303"/>
                  <a:gd name="connsiteY2" fmla="*/ 11633 h 2975312"/>
                  <a:gd name="connsiteX3" fmla="*/ 3755135 w 7499303"/>
                  <a:gd name="connsiteY3" fmla="*/ 1959629 h 2975312"/>
                  <a:gd name="connsiteX4" fmla="*/ 5642386 w 7499303"/>
                  <a:gd name="connsiteY4" fmla="*/ 2824758 h 2975312"/>
                  <a:gd name="connsiteX5" fmla="*/ 7499303 w 7499303"/>
                  <a:gd name="connsiteY5" fmla="*/ 2955670 h 2975312"/>
                  <a:gd name="connsiteX0" fmla="*/ 0 w 8308378"/>
                  <a:gd name="connsiteY0" fmla="*/ 2733318 h 2895076"/>
                  <a:gd name="connsiteX1" fmla="*/ 1845667 w 8308378"/>
                  <a:gd name="connsiteY1" fmla="*/ 1689431 h 2895076"/>
                  <a:gd name="connsiteX2" fmla="*/ 2775473 w 8308378"/>
                  <a:gd name="connsiteY2" fmla="*/ 11633 h 2895076"/>
                  <a:gd name="connsiteX3" fmla="*/ 3755135 w 8308378"/>
                  <a:gd name="connsiteY3" fmla="*/ 1959629 h 2895076"/>
                  <a:gd name="connsiteX4" fmla="*/ 5642386 w 8308378"/>
                  <a:gd name="connsiteY4" fmla="*/ 2824758 h 2895076"/>
                  <a:gd name="connsiteX5" fmla="*/ 8308378 w 8308378"/>
                  <a:gd name="connsiteY5" fmla="*/ 2847589 h 2895076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  <a:gd name="connsiteX0" fmla="*/ 0 w 8308378"/>
                  <a:gd name="connsiteY0" fmla="*/ 2733318 h 2884251"/>
                  <a:gd name="connsiteX1" fmla="*/ 1845667 w 8308378"/>
                  <a:gd name="connsiteY1" fmla="*/ 1689431 h 2884251"/>
                  <a:gd name="connsiteX2" fmla="*/ 2775473 w 8308378"/>
                  <a:gd name="connsiteY2" fmla="*/ 11633 h 2884251"/>
                  <a:gd name="connsiteX3" fmla="*/ 3755135 w 8308378"/>
                  <a:gd name="connsiteY3" fmla="*/ 1959629 h 2884251"/>
                  <a:gd name="connsiteX4" fmla="*/ 5732275 w 8308378"/>
                  <a:gd name="connsiteY4" fmla="*/ 2797740 h 2884251"/>
                  <a:gd name="connsiteX5" fmla="*/ 8308378 w 8308378"/>
                  <a:gd name="connsiteY5" fmla="*/ 2847589 h 2884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308378" h="2884251">
                    <a:moveTo>
                      <a:pt x="0" y="2733318"/>
                    </a:moveTo>
                    <a:cubicBezTo>
                      <a:pt x="208422" y="2559337"/>
                      <a:pt x="1383088" y="2143045"/>
                      <a:pt x="1845667" y="1689431"/>
                    </a:cubicBezTo>
                    <a:cubicBezTo>
                      <a:pt x="2308246" y="1235817"/>
                      <a:pt x="2343058" y="11633"/>
                      <a:pt x="2775473" y="11633"/>
                    </a:cubicBezTo>
                    <a:cubicBezTo>
                      <a:pt x="3488382" y="-153747"/>
                      <a:pt x="3277316" y="1490775"/>
                      <a:pt x="3755135" y="1959629"/>
                    </a:cubicBezTo>
                    <a:cubicBezTo>
                      <a:pt x="4232954" y="2428483"/>
                      <a:pt x="5407908" y="2703787"/>
                      <a:pt x="5732275" y="2797740"/>
                    </a:cubicBezTo>
                    <a:cubicBezTo>
                      <a:pt x="6056642" y="2891693"/>
                      <a:pt x="8296097" y="2910384"/>
                      <a:pt x="8308378" y="284758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8" name="Isosceles Triangle 6"/>
            <p:cNvSpPr/>
            <p:nvPr/>
          </p:nvSpPr>
          <p:spPr>
            <a:xfrm>
              <a:off x="5696345" y="8192752"/>
              <a:ext cx="403201" cy="314793"/>
            </a:xfrm>
            <a:custGeom>
              <a:avLst/>
              <a:gdLst>
                <a:gd name="connsiteX0" fmla="*/ 0 w 5550946"/>
                <a:gd name="connsiteY0" fmla="*/ 2721685 h 2721685"/>
                <a:gd name="connsiteX1" fmla="*/ 2775473 w 5550946"/>
                <a:gd name="connsiteY1" fmla="*/ 0 h 2721685"/>
                <a:gd name="connsiteX2" fmla="*/ 5550946 w 5550946"/>
                <a:gd name="connsiteY2" fmla="*/ 2721685 h 2721685"/>
                <a:gd name="connsiteX3" fmla="*/ 0 w 5550946"/>
                <a:gd name="connsiteY3" fmla="*/ 2721685 h 2721685"/>
                <a:gd name="connsiteX0" fmla="*/ 60490 w 5671926"/>
                <a:gd name="connsiteY0" fmla="*/ 2721685 h 2721685"/>
                <a:gd name="connsiteX1" fmla="*/ 2835963 w 5671926"/>
                <a:gd name="connsiteY1" fmla="*/ 0 h 2721685"/>
                <a:gd name="connsiteX2" fmla="*/ 5611436 w 5671926"/>
                <a:gd name="connsiteY2" fmla="*/ 2721685 h 2721685"/>
                <a:gd name="connsiteX3" fmla="*/ 60490 w 5671926"/>
                <a:gd name="connsiteY3" fmla="*/ 2721685 h 2721685"/>
                <a:gd name="connsiteX0" fmla="*/ 0 w 5611436"/>
                <a:gd name="connsiteY0" fmla="*/ 2721685 h 2721685"/>
                <a:gd name="connsiteX1" fmla="*/ 2775473 w 5611436"/>
                <a:gd name="connsiteY1" fmla="*/ 0 h 2721685"/>
                <a:gd name="connsiteX2" fmla="*/ 5550946 w 5611436"/>
                <a:gd name="connsiteY2" fmla="*/ 2721685 h 2721685"/>
                <a:gd name="connsiteX3" fmla="*/ 0 w 5611436"/>
                <a:gd name="connsiteY3" fmla="*/ 2721685 h 2721685"/>
                <a:gd name="connsiteX0" fmla="*/ 0 w 5550946"/>
                <a:gd name="connsiteY0" fmla="*/ 2721685 h 2721685"/>
                <a:gd name="connsiteX1" fmla="*/ 2775473 w 5550946"/>
                <a:gd name="connsiteY1" fmla="*/ 0 h 2721685"/>
                <a:gd name="connsiteX2" fmla="*/ 5550946 w 5550946"/>
                <a:gd name="connsiteY2" fmla="*/ 2721685 h 2721685"/>
                <a:gd name="connsiteX3" fmla="*/ 0 w 5550946"/>
                <a:gd name="connsiteY3" fmla="*/ 2721685 h 2721685"/>
                <a:gd name="connsiteX0" fmla="*/ 0 w 5642386"/>
                <a:gd name="connsiteY0" fmla="*/ 2721685 h 2813125"/>
                <a:gd name="connsiteX1" fmla="*/ 2775473 w 5642386"/>
                <a:gd name="connsiteY1" fmla="*/ 0 h 2813125"/>
                <a:gd name="connsiteX2" fmla="*/ 5642386 w 5642386"/>
                <a:gd name="connsiteY2" fmla="*/ 2813125 h 2813125"/>
                <a:gd name="connsiteX0" fmla="*/ 0 w 5642386"/>
                <a:gd name="connsiteY0" fmla="*/ 2735417 h 2826857"/>
                <a:gd name="connsiteX1" fmla="*/ 2775473 w 5642386"/>
                <a:gd name="connsiteY1" fmla="*/ 13732 h 2826857"/>
                <a:gd name="connsiteX2" fmla="*/ 3845022 w 5642386"/>
                <a:gd name="connsiteY2" fmla="*/ 1691528 h 2826857"/>
                <a:gd name="connsiteX3" fmla="*/ 5642386 w 5642386"/>
                <a:gd name="connsiteY3" fmla="*/ 2826857 h 2826857"/>
                <a:gd name="connsiteX0" fmla="*/ 0 w 5642386"/>
                <a:gd name="connsiteY0" fmla="*/ 2735417 h 2826857"/>
                <a:gd name="connsiteX1" fmla="*/ 2115361 w 5642386"/>
                <a:gd name="connsiteY1" fmla="*/ 1691528 h 2826857"/>
                <a:gd name="connsiteX2" fmla="*/ 2775473 w 5642386"/>
                <a:gd name="connsiteY2" fmla="*/ 13732 h 2826857"/>
                <a:gd name="connsiteX3" fmla="*/ 3845022 w 5642386"/>
                <a:gd name="connsiteY3" fmla="*/ 1691528 h 2826857"/>
                <a:gd name="connsiteX4" fmla="*/ 5642386 w 5642386"/>
                <a:gd name="connsiteY4" fmla="*/ 2826857 h 2826857"/>
                <a:gd name="connsiteX0" fmla="*/ 0 w 5642386"/>
                <a:gd name="connsiteY0" fmla="*/ 2735417 h 2826857"/>
                <a:gd name="connsiteX1" fmla="*/ 1845667 w 5642386"/>
                <a:gd name="connsiteY1" fmla="*/ 1691530 h 2826857"/>
                <a:gd name="connsiteX2" fmla="*/ 2775473 w 5642386"/>
                <a:gd name="connsiteY2" fmla="*/ 13732 h 2826857"/>
                <a:gd name="connsiteX3" fmla="*/ 3845022 w 5642386"/>
                <a:gd name="connsiteY3" fmla="*/ 1691528 h 2826857"/>
                <a:gd name="connsiteX4" fmla="*/ 5642386 w 5642386"/>
                <a:gd name="connsiteY4" fmla="*/ 2826857 h 2826857"/>
                <a:gd name="connsiteX0" fmla="*/ 0 w 5642386"/>
                <a:gd name="connsiteY0" fmla="*/ 2733318 h 2824758"/>
                <a:gd name="connsiteX1" fmla="*/ 1845667 w 5642386"/>
                <a:gd name="connsiteY1" fmla="*/ 1689431 h 2824758"/>
                <a:gd name="connsiteX2" fmla="*/ 2775473 w 5642386"/>
                <a:gd name="connsiteY2" fmla="*/ 11633 h 2824758"/>
                <a:gd name="connsiteX3" fmla="*/ 3755135 w 5642386"/>
                <a:gd name="connsiteY3" fmla="*/ 1959629 h 2824758"/>
                <a:gd name="connsiteX4" fmla="*/ 5642386 w 5642386"/>
                <a:gd name="connsiteY4" fmla="*/ 2824758 h 2824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42386" h="2824758">
                  <a:moveTo>
                    <a:pt x="0" y="2733318"/>
                  </a:moveTo>
                  <a:cubicBezTo>
                    <a:pt x="208422" y="2559337"/>
                    <a:pt x="1383088" y="2143045"/>
                    <a:pt x="1845667" y="1689431"/>
                  </a:cubicBezTo>
                  <a:cubicBezTo>
                    <a:pt x="2308246" y="1235817"/>
                    <a:pt x="2343058" y="11633"/>
                    <a:pt x="2775473" y="11633"/>
                  </a:cubicBezTo>
                  <a:cubicBezTo>
                    <a:pt x="3488382" y="-153747"/>
                    <a:pt x="3277316" y="1490775"/>
                    <a:pt x="3755135" y="1959629"/>
                  </a:cubicBezTo>
                  <a:cubicBezTo>
                    <a:pt x="4232954" y="2428483"/>
                    <a:pt x="5414897" y="2644138"/>
                    <a:pt x="5642386" y="282475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3783918" y="6781703"/>
              <a:ext cx="0" cy="16768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779053" y="8493572"/>
              <a:ext cx="280606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Isosceles Triangle 6"/>
            <p:cNvSpPr/>
            <p:nvPr/>
          </p:nvSpPr>
          <p:spPr>
            <a:xfrm>
              <a:off x="4804009" y="8197912"/>
              <a:ext cx="403201" cy="314793"/>
            </a:xfrm>
            <a:custGeom>
              <a:avLst/>
              <a:gdLst>
                <a:gd name="connsiteX0" fmla="*/ 0 w 5550946"/>
                <a:gd name="connsiteY0" fmla="*/ 2721685 h 2721685"/>
                <a:gd name="connsiteX1" fmla="*/ 2775473 w 5550946"/>
                <a:gd name="connsiteY1" fmla="*/ 0 h 2721685"/>
                <a:gd name="connsiteX2" fmla="*/ 5550946 w 5550946"/>
                <a:gd name="connsiteY2" fmla="*/ 2721685 h 2721685"/>
                <a:gd name="connsiteX3" fmla="*/ 0 w 5550946"/>
                <a:gd name="connsiteY3" fmla="*/ 2721685 h 2721685"/>
                <a:gd name="connsiteX0" fmla="*/ 60490 w 5671926"/>
                <a:gd name="connsiteY0" fmla="*/ 2721685 h 2721685"/>
                <a:gd name="connsiteX1" fmla="*/ 2835963 w 5671926"/>
                <a:gd name="connsiteY1" fmla="*/ 0 h 2721685"/>
                <a:gd name="connsiteX2" fmla="*/ 5611436 w 5671926"/>
                <a:gd name="connsiteY2" fmla="*/ 2721685 h 2721685"/>
                <a:gd name="connsiteX3" fmla="*/ 60490 w 5671926"/>
                <a:gd name="connsiteY3" fmla="*/ 2721685 h 2721685"/>
                <a:gd name="connsiteX0" fmla="*/ 0 w 5611436"/>
                <a:gd name="connsiteY0" fmla="*/ 2721685 h 2721685"/>
                <a:gd name="connsiteX1" fmla="*/ 2775473 w 5611436"/>
                <a:gd name="connsiteY1" fmla="*/ 0 h 2721685"/>
                <a:gd name="connsiteX2" fmla="*/ 5550946 w 5611436"/>
                <a:gd name="connsiteY2" fmla="*/ 2721685 h 2721685"/>
                <a:gd name="connsiteX3" fmla="*/ 0 w 5611436"/>
                <a:gd name="connsiteY3" fmla="*/ 2721685 h 2721685"/>
                <a:gd name="connsiteX0" fmla="*/ 0 w 5550946"/>
                <a:gd name="connsiteY0" fmla="*/ 2721685 h 2721685"/>
                <a:gd name="connsiteX1" fmla="*/ 2775473 w 5550946"/>
                <a:gd name="connsiteY1" fmla="*/ 0 h 2721685"/>
                <a:gd name="connsiteX2" fmla="*/ 5550946 w 5550946"/>
                <a:gd name="connsiteY2" fmla="*/ 2721685 h 2721685"/>
                <a:gd name="connsiteX3" fmla="*/ 0 w 5550946"/>
                <a:gd name="connsiteY3" fmla="*/ 2721685 h 2721685"/>
                <a:gd name="connsiteX0" fmla="*/ 0 w 5642386"/>
                <a:gd name="connsiteY0" fmla="*/ 2721685 h 2813125"/>
                <a:gd name="connsiteX1" fmla="*/ 2775473 w 5642386"/>
                <a:gd name="connsiteY1" fmla="*/ 0 h 2813125"/>
                <a:gd name="connsiteX2" fmla="*/ 5642386 w 5642386"/>
                <a:gd name="connsiteY2" fmla="*/ 2813125 h 2813125"/>
                <a:gd name="connsiteX0" fmla="*/ 0 w 5642386"/>
                <a:gd name="connsiteY0" fmla="*/ 2735417 h 2826857"/>
                <a:gd name="connsiteX1" fmla="*/ 2775473 w 5642386"/>
                <a:gd name="connsiteY1" fmla="*/ 13732 h 2826857"/>
                <a:gd name="connsiteX2" fmla="*/ 3845022 w 5642386"/>
                <a:gd name="connsiteY2" fmla="*/ 1691528 h 2826857"/>
                <a:gd name="connsiteX3" fmla="*/ 5642386 w 5642386"/>
                <a:gd name="connsiteY3" fmla="*/ 2826857 h 2826857"/>
                <a:gd name="connsiteX0" fmla="*/ 0 w 5642386"/>
                <a:gd name="connsiteY0" fmla="*/ 2735417 h 2826857"/>
                <a:gd name="connsiteX1" fmla="*/ 2115361 w 5642386"/>
                <a:gd name="connsiteY1" fmla="*/ 1691528 h 2826857"/>
                <a:gd name="connsiteX2" fmla="*/ 2775473 w 5642386"/>
                <a:gd name="connsiteY2" fmla="*/ 13732 h 2826857"/>
                <a:gd name="connsiteX3" fmla="*/ 3845022 w 5642386"/>
                <a:gd name="connsiteY3" fmla="*/ 1691528 h 2826857"/>
                <a:gd name="connsiteX4" fmla="*/ 5642386 w 5642386"/>
                <a:gd name="connsiteY4" fmla="*/ 2826857 h 2826857"/>
                <a:gd name="connsiteX0" fmla="*/ 0 w 5642386"/>
                <a:gd name="connsiteY0" fmla="*/ 2735417 h 2826857"/>
                <a:gd name="connsiteX1" fmla="*/ 1845667 w 5642386"/>
                <a:gd name="connsiteY1" fmla="*/ 1691530 h 2826857"/>
                <a:gd name="connsiteX2" fmla="*/ 2775473 w 5642386"/>
                <a:gd name="connsiteY2" fmla="*/ 13732 h 2826857"/>
                <a:gd name="connsiteX3" fmla="*/ 3845022 w 5642386"/>
                <a:gd name="connsiteY3" fmla="*/ 1691528 h 2826857"/>
                <a:gd name="connsiteX4" fmla="*/ 5642386 w 5642386"/>
                <a:gd name="connsiteY4" fmla="*/ 2826857 h 2826857"/>
                <a:gd name="connsiteX0" fmla="*/ 0 w 5642386"/>
                <a:gd name="connsiteY0" fmla="*/ 2733318 h 2824758"/>
                <a:gd name="connsiteX1" fmla="*/ 1845667 w 5642386"/>
                <a:gd name="connsiteY1" fmla="*/ 1689431 h 2824758"/>
                <a:gd name="connsiteX2" fmla="*/ 2775473 w 5642386"/>
                <a:gd name="connsiteY2" fmla="*/ 11633 h 2824758"/>
                <a:gd name="connsiteX3" fmla="*/ 3755135 w 5642386"/>
                <a:gd name="connsiteY3" fmla="*/ 1959629 h 2824758"/>
                <a:gd name="connsiteX4" fmla="*/ 5642386 w 5642386"/>
                <a:gd name="connsiteY4" fmla="*/ 2824758 h 2824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42386" h="2824758">
                  <a:moveTo>
                    <a:pt x="0" y="2733318"/>
                  </a:moveTo>
                  <a:cubicBezTo>
                    <a:pt x="208422" y="2559337"/>
                    <a:pt x="1383088" y="2143045"/>
                    <a:pt x="1845667" y="1689431"/>
                  </a:cubicBezTo>
                  <a:cubicBezTo>
                    <a:pt x="2308246" y="1235817"/>
                    <a:pt x="2343058" y="11633"/>
                    <a:pt x="2775473" y="11633"/>
                  </a:cubicBezTo>
                  <a:cubicBezTo>
                    <a:pt x="3488382" y="-153747"/>
                    <a:pt x="3277316" y="1490775"/>
                    <a:pt x="3755135" y="1959629"/>
                  </a:cubicBezTo>
                  <a:cubicBezTo>
                    <a:pt x="4232954" y="2428483"/>
                    <a:pt x="5414897" y="2644138"/>
                    <a:pt x="5642386" y="282475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52275" y="129489"/>
                <a:ext cx="3657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u="sng" dirty="0"/>
                  <a:t>Phase dynamics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&gt;1)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275" y="129489"/>
                <a:ext cx="3657668" cy="369332"/>
              </a:xfrm>
              <a:prstGeom prst="rect">
                <a:avLst/>
              </a:prstGeom>
              <a:blipFill>
                <a:blip r:embed="rId2"/>
                <a:stretch>
                  <a:fillRect l="-133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14119" y="701934"/>
                <a:ext cx="2420406" cy="3821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Small C: 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̇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119" y="701934"/>
                <a:ext cx="2420406" cy="382156"/>
              </a:xfrm>
              <a:prstGeom prst="rect">
                <a:avLst/>
              </a:prstGeom>
              <a:blipFill>
                <a:blip r:embed="rId3"/>
                <a:stretch>
                  <a:fillRect l="-2267" t="-3175" r="-252" b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914119" y="1287203"/>
                <a:ext cx="35397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Analytic solution possible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119" y="1287203"/>
                <a:ext cx="3539752" cy="369332"/>
              </a:xfrm>
              <a:prstGeom prst="rect">
                <a:avLst/>
              </a:prstGeom>
              <a:blipFill>
                <a:blip r:embed="rId4"/>
                <a:stretch>
                  <a:fillRect l="-154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1379384" y="1739694"/>
                <a:ext cx="4740016" cy="844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rad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rad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384" y="1739694"/>
                <a:ext cx="4740016" cy="8442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1326677" y="2782291"/>
                <a:ext cx="3521477" cy="8435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𝜕𝜏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rad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677" y="2782291"/>
                <a:ext cx="3521477" cy="8435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Rectangle 82"/>
          <p:cNvSpPr/>
          <p:nvPr/>
        </p:nvSpPr>
        <p:spPr>
          <a:xfrm>
            <a:off x="1262483" y="393662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Period</a:t>
            </a:r>
            <a:r>
              <a:rPr lang="en-US" dirty="0"/>
              <a:t>	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298411" y="3804195"/>
                <a:ext cx="2980688" cy="734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𝑒𝑅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en-US" u="sng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411" y="3804195"/>
                <a:ext cx="2980688" cy="7345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3412587" y="5693412"/>
                <a:ext cx="1699311" cy="656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587" y="5693412"/>
                <a:ext cx="1699311" cy="6560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3334525" y="5087433"/>
                <a:ext cx="1438984" cy="43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525" y="5087433"/>
                <a:ext cx="1438984" cy="437749"/>
              </a:xfrm>
              <a:prstGeom prst="rect">
                <a:avLst/>
              </a:prstGeom>
              <a:blipFill>
                <a:blip r:embed="rId9"/>
                <a:stretch>
                  <a:fillRect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 86"/>
          <p:cNvSpPr/>
          <p:nvPr/>
        </p:nvSpPr>
        <p:spPr>
          <a:xfrm>
            <a:off x="6936348" y="2328898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11268980" y="3697298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33061" y="823977"/>
            <a:ext cx="319214" cy="159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46626" y="706817"/>
            <a:ext cx="1678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(neglect inertia)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949638" y="4287474"/>
            <a:ext cx="3194173" cy="2093052"/>
            <a:chOff x="5000491" y="4017872"/>
            <a:chExt cx="3194173" cy="2093052"/>
          </a:xfrm>
        </p:grpSpPr>
        <p:sp>
          <p:nvSpPr>
            <p:cNvPr id="99" name="Arc 98"/>
            <p:cNvSpPr/>
            <p:nvPr/>
          </p:nvSpPr>
          <p:spPr>
            <a:xfrm flipV="1">
              <a:off x="5000491" y="4017872"/>
              <a:ext cx="2922587" cy="1312863"/>
            </a:xfrm>
            <a:prstGeom prst="arc">
              <a:avLst>
                <a:gd name="adj1" fmla="val 16322723"/>
                <a:gd name="adj2" fmla="val 2055259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968989" y="4575812"/>
              <a:ext cx="2225675" cy="1535112"/>
              <a:chOff x="5968989" y="4575812"/>
              <a:chExt cx="2225675" cy="1535112"/>
            </a:xfrm>
          </p:grpSpPr>
          <p:cxnSp>
            <p:nvCxnSpPr>
              <p:cNvPr id="89" name="Straight Arrow Connector 88"/>
              <p:cNvCxnSpPr/>
              <p:nvPr/>
            </p:nvCxnSpPr>
            <p:spPr>
              <a:xfrm flipV="1">
                <a:off x="6478577" y="4575812"/>
                <a:ext cx="0" cy="151765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V="1">
                <a:off x="6464289" y="6093462"/>
                <a:ext cx="1668463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Rectangle 101"/>
              <p:cNvSpPr>
                <a:spLocks noChangeArrowheads="1"/>
              </p:cNvSpPr>
              <p:nvPr/>
            </p:nvSpPr>
            <p:spPr bwMode="auto">
              <a:xfrm>
                <a:off x="5968989" y="4818699"/>
                <a:ext cx="3111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latin typeface="Comic Sans MS" panose="030F0702030302020204" pitchFamily="66" charset="0"/>
                    <a:cs typeface="Times New Roman" panose="02020603050405020304" pitchFamily="18" charset="0"/>
                  </a:rPr>
                  <a:t>I</a:t>
                </a:r>
                <a:endParaRPr lang="en-US" altLang="en-US" sz="180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 flipH="1" flipV="1">
                <a:off x="6478577" y="5306062"/>
                <a:ext cx="1587" cy="7747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6464289" y="4658362"/>
                <a:ext cx="1730375" cy="145256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V="1">
                <a:off x="7661264" y="4675824"/>
                <a:ext cx="517525" cy="37623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/>
              <p:nvPr/>
            </p:nvCxnSpPr>
            <p:spPr>
              <a:xfrm>
                <a:off x="7019914" y="5660074"/>
                <a:ext cx="12700" cy="4254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Rectangle 193"/>
              <p:cNvSpPr>
                <a:spLocks noChangeArrowheads="1"/>
              </p:cNvSpPr>
              <p:nvPr/>
            </p:nvSpPr>
            <p:spPr bwMode="auto">
              <a:xfrm>
                <a:off x="6648439" y="5331462"/>
                <a:ext cx="366713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dirty="0">
                    <a:latin typeface="Comic Sans MS" panose="030F0702030302020204" pitchFamily="66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sz="1400" b="1" baseline="-25000" dirty="0">
                    <a:latin typeface="Comic Sans MS" panose="030F0702030302020204" pitchFamily="66" charset="0"/>
                    <a:cs typeface="Times New Roman" panose="02020603050405020304" pitchFamily="18" charset="0"/>
                  </a:rPr>
                  <a:t>S</a:t>
                </a:r>
                <a:endParaRPr lang="en-US" altLang="en-US" sz="1400" baseline="-250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8" name="Rectangle 194"/>
              <p:cNvSpPr>
                <a:spLocks noChangeArrowheads="1"/>
              </p:cNvSpPr>
              <p:nvPr/>
            </p:nvSpPr>
            <p:spPr bwMode="auto">
              <a:xfrm>
                <a:off x="7064364" y="5702937"/>
                <a:ext cx="381000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latin typeface="Comic Sans MS" panose="030F0702030302020204" pitchFamily="66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sz="1400" b="1" baseline="-25000">
                    <a:latin typeface="Comic Sans MS" panose="030F0702030302020204" pitchFamily="66" charset="0"/>
                    <a:cs typeface="Times New Roman" panose="02020603050405020304" pitchFamily="18" charset="0"/>
                  </a:rPr>
                  <a:t>N</a:t>
                </a:r>
                <a:endParaRPr lang="en-US" altLang="en-US" sz="1400" baseline="-2500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100" name="Straight Arrow Connector 99"/>
              <p:cNvCxnSpPr/>
              <p:nvPr/>
            </p:nvCxnSpPr>
            <p:spPr>
              <a:xfrm>
                <a:off x="7008802" y="5267962"/>
                <a:ext cx="12700" cy="4254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6214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3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4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43A9E95-22BB-4D8D-8112-FA6FE10017B5}"/>
                  </a:ext>
                </a:extLst>
              </p:cNvPr>
              <p:cNvSpPr txBox="1"/>
              <p:nvPr/>
            </p:nvSpPr>
            <p:spPr>
              <a:xfrm>
                <a:off x="833664" y="274977"/>
                <a:ext cx="3332737" cy="382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Large C: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acc>
                      <m:accPr>
                        <m:chr m:val="̈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43A9E95-22BB-4D8D-8112-FA6FE1001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664" y="274977"/>
                <a:ext cx="3332737" cy="382156"/>
              </a:xfrm>
              <a:prstGeom prst="rect">
                <a:avLst/>
              </a:prstGeom>
              <a:blipFill>
                <a:blip r:embed="rId2"/>
                <a:stretch>
                  <a:fillRect l="-1648" t="-3175" b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2E9C9A61-DCCB-4157-8CA6-795FEE1CA59B}"/>
              </a:ext>
            </a:extLst>
          </p:cNvPr>
          <p:cNvGrpSpPr/>
          <p:nvPr/>
        </p:nvGrpSpPr>
        <p:grpSpPr>
          <a:xfrm>
            <a:off x="4124002" y="1485224"/>
            <a:ext cx="2107735" cy="1955599"/>
            <a:chOff x="3969258" y="2802100"/>
            <a:chExt cx="1692509" cy="1696389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F9C9DCF-D9C8-41DB-A201-1FAD20C2BD28}"/>
                </a:ext>
              </a:extLst>
            </p:cNvPr>
            <p:cNvGrpSpPr/>
            <p:nvPr/>
          </p:nvGrpSpPr>
          <p:grpSpPr>
            <a:xfrm>
              <a:off x="4197213" y="2972040"/>
              <a:ext cx="1462473" cy="1176037"/>
              <a:chOff x="4776717" y="2972040"/>
              <a:chExt cx="1462473" cy="1176037"/>
            </a:xfrm>
          </p:grpSpPr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A7FFB98A-76F5-4290-AE93-06D281DCBD60}"/>
                  </a:ext>
                </a:extLst>
              </p:cNvPr>
              <p:cNvCxnSpPr/>
              <p:nvPr/>
            </p:nvCxnSpPr>
            <p:spPr>
              <a:xfrm flipV="1">
                <a:off x="4776717" y="2972040"/>
                <a:ext cx="3659" cy="117603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34B21316-18DB-41A8-9ADC-F4F50FF7BB69}"/>
                  </a:ext>
                </a:extLst>
              </p:cNvPr>
              <p:cNvCxnSpPr/>
              <p:nvPr/>
            </p:nvCxnSpPr>
            <p:spPr>
              <a:xfrm>
                <a:off x="4776717" y="4148077"/>
                <a:ext cx="146247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0E5C36C-70BF-408D-A8F3-39BE68B0DC25}"/>
                </a:ext>
              </a:extLst>
            </p:cNvPr>
            <p:cNvGrpSpPr/>
            <p:nvPr/>
          </p:nvGrpSpPr>
          <p:grpSpPr>
            <a:xfrm>
              <a:off x="4197213" y="3193576"/>
              <a:ext cx="919737" cy="764276"/>
              <a:chOff x="4197213" y="3193576"/>
              <a:chExt cx="1007812" cy="764276"/>
            </a:xfrm>
          </p:grpSpPr>
          <p:sp>
            <p:nvSpPr>
              <p:cNvPr id="32" name="Arc 31">
                <a:extLst>
                  <a:ext uri="{FF2B5EF4-FFF2-40B4-BE49-F238E27FC236}">
                    <a16:creationId xmlns:a16="http://schemas.microsoft.com/office/drawing/2014/main" id="{2DAB6B99-DB80-4EED-934B-DAF4CDFF0C7C}"/>
                  </a:ext>
                </a:extLst>
              </p:cNvPr>
              <p:cNvSpPr/>
              <p:nvPr/>
            </p:nvSpPr>
            <p:spPr>
              <a:xfrm rot="5400000">
                <a:off x="4406631" y="3159458"/>
                <a:ext cx="764275" cy="832512"/>
              </a:xfrm>
              <a:prstGeom prst="arc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0369D6F6-C553-404B-B5CB-DFA52FD9F723}"/>
                  </a:ext>
                </a:extLst>
              </p:cNvPr>
              <p:cNvCxnSpPr>
                <a:stCxn id="32" idx="0"/>
              </p:cNvCxnSpPr>
              <p:nvPr/>
            </p:nvCxnSpPr>
            <p:spPr>
              <a:xfrm flipV="1">
                <a:off x="5205025" y="3283854"/>
                <a:ext cx="0" cy="29186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E7018F75-656E-4D64-BBAC-7BD56053E0B6}"/>
                  </a:ext>
                </a:extLst>
              </p:cNvPr>
              <p:cNvCxnSpPr>
                <a:stCxn id="32" idx="2"/>
              </p:cNvCxnSpPr>
              <p:nvPr/>
            </p:nvCxnSpPr>
            <p:spPr>
              <a:xfrm flipH="1">
                <a:off x="4197213" y="3957852"/>
                <a:ext cx="591556" cy="0"/>
              </a:xfrm>
              <a:prstGeom prst="line">
                <a:avLst/>
              </a:prstGeom>
              <a:ln w="38100">
                <a:solidFill>
                  <a:srgbClr val="003399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19B111D-77B6-4C29-B5D4-DB86D75518CC}"/>
                </a:ext>
              </a:extLst>
            </p:cNvPr>
            <p:cNvCxnSpPr>
              <a:stCxn id="32" idx="0"/>
            </p:cNvCxnSpPr>
            <p:nvPr/>
          </p:nvCxnSpPr>
          <p:spPr>
            <a:xfrm flipV="1">
              <a:off x="5116950" y="3282021"/>
              <a:ext cx="7604" cy="293693"/>
            </a:xfrm>
            <a:prstGeom prst="line">
              <a:avLst/>
            </a:prstGeom>
            <a:ln w="3810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2D86B6E-6847-4438-9C84-B21B5FC2B629}"/>
                </a:ext>
              </a:extLst>
            </p:cNvPr>
            <p:cNvCxnSpPr/>
            <p:nvPr/>
          </p:nvCxnSpPr>
          <p:spPr>
            <a:xfrm flipV="1">
              <a:off x="5116950" y="2802100"/>
              <a:ext cx="501509" cy="501509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012DDDB-0335-4D27-B7F8-42BD7AB946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88960" y="2908429"/>
              <a:ext cx="329499" cy="3295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B5D2324-80DD-4EEB-BDD0-132616607FB9}"/>
                </a:ext>
              </a:extLst>
            </p:cNvPr>
            <p:cNvCxnSpPr/>
            <p:nvPr/>
          </p:nvCxnSpPr>
          <p:spPr>
            <a:xfrm flipV="1">
              <a:off x="5158303" y="2825328"/>
              <a:ext cx="293425" cy="29342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94075941-C90A-46D0-861F-DCE75A5E57D3}"/>
                </a:ext>
              </a:extLst>
            </p:cNvPr>
            <p:cNvSpPr/>
            <p:nvPr/>
          </p:nvSpPr>
          <p:spPr>
            <a:xfrm flipV="1">
              <a:off x="3969258" y="3729603"/>
              <a:ext cx="874486" cy="141724"/>
            </a:xfrm>
            <a:prstGeom prst="arc">
              <a:avLst/>
            </a:prstGeom>
            <a:ln>
              <a:head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87698750-8DEB-4DA8-96AE-06F3899999CF}"/>
                </a:ext>
              </a:extLst>
            </p:cNvPr>
            <p:cNvCxnSpPr>
              <a:cxnSpLocks/>
            </p:cNvCxnSpPr>
            <p:nvPr/>
          </p:nvCxnSpPr>
          <p:spPr>
            <a:xfrm>
              <a:off x="4449379" y="3290489"/>
              <a:ext cx="40843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A0AB633C-0147-48F9-A02D-3DAE137E75C0}"/>
                </a:ext>
              </a:extLst>
            </p:cNvPr>
            <p:cNvCxnSpPr/>
            <p:nvPr/>
          </p:nvCxnSpPr>
          <p:spPr>
            <a:xfrm flipH="1" flipV="1">
              <a:off x="4200872" y="3401380"/>
              <a:ext cx="3945" cy="73132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F6B0D64-AF0E-412F-BBBF-73CB1BE04625}"/>
                </a:ext>
              </a:extLst>
            </p:cNvPr>
            <p:cNvSpPr txBox="1"/>
            <p:nvPr/>
          </p:nvSpPr>
          <p:spPr>
            <a:xfrm>
              <a:off x="4286198" y="4178111"/>
              <a:ext cx="1375569" cy="320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QP tunneling</a:t>
              </a:r>
              <a:endParaRPr lang="en-US" dirty="0"/>
            </a:p>
          </p:txBody>
        </p:sp>
      </p:grpSp>
      <p:sp>
        <p:nvSpPr>
          <p:cNvPr id="75" name="Right Arrow 74"/>
          <p:cNvSpPr/>
          <p:nvPr/>
        </p:nvSpPr>
        <p:spPr>
          <a:xfrm>
            <a:off x="235098" y="383189"/>
            <a:ext cx="319214" cy="159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83067" y="856292"/>
            <a:ext cx="9768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Competition between damping and inertial terms – can get hysteresis in I-V curves</a:t>
            </a: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3DD62A40-A213-4E63-BE1F-B77F727DA020}"/>
              </a:ext>
            </a:extLst>
          </p:cNvPr>
          <p:cNvSpPr/>
          <p:nvPr/>
        </p:nvSpPr>
        <p:spPr>
          <a:xfrm rot="10800000" flipH="1">
            <a:off x="641643" y="1757729"/>
            <a:ext cx="1431702" cy="811339"/>
          </a:xfrm>
          <a:prstGeom prst="arc">
            <a:avLst>
              <a:gd name="adj1" fmla="val 16200000"/>
              <a:gd name="adj2" fmla="val 20503649"/>
            </a:avLst>
          </a:prstGeom>
          <a:ln>
            <a:head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>
            <a:off x="4388430" y="2153187"/>
            <a:ext cx="1145377" cy="11094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5D14A3C7-0C4D-4DCF-85A6-626AAEFAEF04}"/>
                  </a:ext>
                </a:extLst>
              </p:cNvPr>
              <p:cNvSpPr txBox="1"/>
              <p:nvPr/>
            </p:nvSpPr>
            <p:spPr>
              <a:xfrm>
                <a:off x="4251952" y="1243341"/>
                <a:ext cx="2729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5D14A3C7-0C4D-4DCF-85A6-626AAEFAE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952" y="1243341"/>
                <a:ext cx="27295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0" name="Group 119"/>
          <p:cNvGrpSpPr/>
          <p:nvPr/>
        </p:nvGrpSpPr>
        <p:grpSpPr>
          <a:xfrm>
            <a:off x="896066" y="1113335"/>
            <a:ext cx="2584164" cy="2370625"/>
            <a:chOff x="817532" y="1600464"/>
            <a:chExt cx="2584164" cy="1900541"/>
          </a:xfrm>
        </p:grpSpPr>
        <p:cxnSp>
          <p:nvCxnSpPr>
            <p:cNvPr id="68" name="Straight Connector 67"/>
            <p:cNvCxnSpPr/>
            <p:nvPr/>
          </p:nvCxnSpPr>
          <p:spPr>
            <a:xfrm flipV="1">
              <a:off x="2516887" y="1946276"/>
              <a:ext cx="534710" cy="31694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4096D681-2DAC-4752-AD06-2CAFFCEA6EE8}"/>
                </a:ext>
              </a:extLst>
            </p:cNvPr>
            <p:cNvCxnSpPr/>
            <p:nvPr/>
          </p:nvCxnSpPr>
          <p:spPr>
            <a:xfrm flipH="1" flipV="1">
              <a:off x="1234425" y="1888744"/>
              <a:ext cx="2" cy="119667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3E0B553-5D10-4CB6-A161-D658EA900ECA}"/>
                </a:ext>
              </a:extLst>
            </p:cNvPr>
            <p:cNvCxnSpPr>
              <a:cxnSpLocks/>
            </p:cNvCxnSpPr>
            <p:nvPr/>
          </p:nvCxnSpPr>
          <p:spPr>
            <a:xfrm>
              <a:off x="1234425" y="3123839"/>
              <a:ext cx="188339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839FD42-56CA-42C9-8444-CBEB2BC69DE2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V="1">
              <a:off x="1894614" y="1966308"/>
              <a:ext cx="1215978" cy="739637"/>
            </a:xfrm>
            <a:prstGeom prst="line">
              <a:avLst/>
            </a:prstGeom>
            <a:ln w="38100">
              <a:solidFill>
                <a:srgbClr val="003399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ED001CE-DD9D-456F-B510-C3E1B81C1F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57514" y="1888744"/>
              <a:ext cx="368088" cy="20471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BB3ECD1-E3C6-43C9-AC42-F25A07540E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20664" y="2153542"/>
              <a:ext cx="330933" cy="19789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AF7A130A-7214-4A8E-BE30-A59F1190CE7E}"/>
                </a:ext>
              </a:extLst>
            </p:cNvPr>
            <p:cNvSpPr/>
            <p:nvPr/>
          </p:nvSpPr>
          <p:spPr>
            <a:xfrm rot="9066367">
              <a:off x="829798" y="2033989"/>
              <a:ext cx="1681129" cy="720011"/>
            </a:xfrm>
            <a:prstGeom prst="arc">
              <a:avLst>
                <a:gd name="adj1" fmla="val 16136294"/>
                <a:gd name="adj2" fmla="val 20110097"/>
              </a:avLst>
            </a:prstGeom>
            <a:ln w="38100">
              <a:solidFill>
                <a:srgbClr val="003399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60C878C-1690-42E6-B6E9-E0308CA04D2B}"/>
                </a:ext>
              </a:extLst>
            </p:cNvPr>
            <p:cNvCxnSpPr/>
            <p:nvPr/>
          </p:nvCxnSpPr>
          <p:spPr>
            <a:xfrm flipV="1">
              <a:off x="1234425" y="2215376"/>
              <a:ext cx="0" cy="91014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CC662B-D3AD-4F66-ACB9-9E92A1BFD30D}"/>
                </a:ext>
              </a:extLst>
            </p:cNvPr>
            <p:cNvSpPr txBox="1"/>
            <p:nvPr/>
          </p:nvSpPr>
          <p:spPr>
            <a:xfrm>
              <a:off x="1866561" y="3131673"/>
              <a:ext cx="482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RSJ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D14A3C7-0C4D-4DCF-85A6-626AAEFAEF04}"/>
                    </a:ext>
                  </a:extLst>
                </p:cNvPr>
                <p:cNvSpPr txBox="1"/>
                <p:nvPr/>
              </p:nvSpPr>
              <p:spPr>
                <a:xfrm>
                  <a:off x="1107475" y="1600464"/>
                  <a:ext cx="27295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D14A3C7-0C4D-4DCF-85A6-626AAEFAEF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7475" y="1600464"/>
                  <a:ext cx="272955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7DD45DC-0EDD-4750-B1D8-D5B7646BFAEA}"/>
                    </a:ext>
                  </a:extLst>
                </p:cNvPr>
                <p:cNvSpPr txBox="1"/>
                <p:nvPr/>
              </p:nvSpPr>
              <p:spPr>
                <a:xfrm>
                  <a:off x="817532" y="2067425"/>
                  <a:ext cx="42308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7DD45DC-0EDD-4750-B1D8-D5B7646BFA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7532" y="2067425"/>
                  <a:ext cx="42308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4321C390-B0D7-40EF-9F70-743659408180}"/>
                    </a:ext>
                  </a:extLst>
                </p:cNvPr>
                <p:cNvSpPr txBox="1"/>
                <p:nvPr/>
              </p:nvSpPr>
              <p:spPr>
                <a:xfrm>
                  <a:off x="835280" y="2680829"/>
                  <a:ext cx="46402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4321C390-B0D7-40EF-9F70-7436594081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280" y="2680829"/>
                  <a:ext cx="46402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8ED001CE-DD9D-456F-B510-C3E1B81C1F89}"/>
                </a:ext>
              </a:extLst>
            </p:cNvPr>
            <p:cNvCxnSpPr>
              <a:cxnSpLocks/>
            </p:cNvCxnSpPr>
            <p:nvPr/>
          </p:nvCxnSpPr>
          <p:spPr>
            <a:xfrm>
              <a:off x="1573750" y="2109212"/>
              <a:ext cx="584313" cy="106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6" idx="3"/>
            </p:cNvCxnSpPr>
            <p:nvPr/>
          </p:nvCxnSpPr>
          <p:spPr>
            <a:xfrm>
              <a:off x="1240613" y="2252091"/>
              <a:ext cx="1307656" cy="7791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5D14A3C7-0C4D-4DCF-85A6-626AAEFAEF04}"/>
                    </a:ext>
                  </a:extLst>
                </p:cNvPr>
                <p:cNvSpPr txBox="1"/>
                <p:nvPr/>
              </p:nvSpPr>
              <p:spPr>
                <a:xfrm>
                  <a:off x="3128741" y="2951209"/>
                  <a:ext cx="27295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5D14A3C7-0C4D-4DCF-85A6-626AAEFAEF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8741" y="2951209"/>
                  <a:ext cx="272955" cy="369332"/>
                </a:xfrm>
                <a:prstGeom prst="rect">
                  <a:avLst/>
                </a:prstGeom>
                <a:blipFill>
                  <a:blip r:embed="rId7"/>
                  <a:stretch>
                    <a:fillRect r="-181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5D14A3C7-0C4D-4DCF-85A6-626AAEFAEF04}"/>
                  </a:ext>
                </a:extLst>
              </p:cNvPr>
              <p:cNvSpPr txBox="1"/>
              <p:nvPr/>
            </p:nvSpPr>
            <p:spPr>
              <a:xfrm>
                <a:off x="6247601" y="2796926"/>
                <a:ext cx="272955" cy="409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5D14A3C7-0C4D-4DCF-85A6-626AAEFAE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7601" y="2796926"/>
                <a:ext cx="272955" cy="409098"/>
              </a:xfrm>
              <a:prstGeom prst="rect">
                <a:avLst/>
              </a:prstGeom>
              <a:blipFill>
                <a:blip r:embed="rId8"/>
                <a:stretch>
                  <a:fillRect r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Arc 125">
            <a:extLst>
              <a:ext uri="{FF2B5EF4-FFF2-40B4-BE49-F238E27FC236}">
                <a16:creationId xmlns:a16="http://schemas.microsoft.com/office/drawing/2014/main" id="{2DAB6B99-DB80-4EED-934B-DAF4CDFF0C7C}"/>
              </a:ext>
            </a:extLst>
          </p:cNvPr>
          <p:cNvSpPr/>
          <p:nvPr/>
        </p:nvSpPr>
        <p:spPr>
          <a:xfrm rot="5400000">
            <a:off x="4828671" y="2298152"/>
            <a:ext cx="1068848" cy="373150"/>
          </a:xfrm>
          <a:prstGeom prst="arc">
            <a:avLst/>
          </a:prstGeom>
          <a:ln w="38100">
            <a:solidFill>
              <a:srgbClr val="003399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E7018F75-656E-4D64-BBAC-7BD56053E0B6}"/>
              </a:ext>
            </a:extLst>
          </p:cNvPr>
          <p:cNvCxnSpPr>
            <a:stCxn id="126" idx="2"/>
          </p:cNvCxnSpPr>
          <p:nvPr/>
        </p:nvCxnSpPr>
        <p:spPr>
          <a:xfrm flipH="1">
            <a:off x="4417352" y="3019151"/>
            <a:ext cx="945743" cy="0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4321C390-B0D7-40EF-9F70-743659408180}"/>
                  </a:ext>
                </a:extLst>
              </p:cNvPr>
              <p:cNvSpPr txBox="1"/>
              <p:nvPr/>
            </p:nvSpPr>
            <p:spPr>
              <a:xfrm>
                <a:off x="3934389" y="2591150"/>
                <a:ext cx="464024" cy="460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4321C390-B0D7-40EF-9F70-743659408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389" y="2591150"/>
                <a:ext cx="464024" cy="4606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57DD45DC-0EDD-4750-B1D8-D5B7646BFAEA}"/>
                  </a:ext>
                </a:extLst>
              </p:cNvPr>
              <p:cNvSpPr txBox="1"/>
              <p:nvPr/>
            </p:nvSpPr>
            <p:spPr>
              <a:xfrm>
                <a:off x="3882161" y="1916758"/>
                <a:ext cx="3809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57DD45DC-0EDD-4750-B1D8-D5B7646BFA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161" y="1916758"/>
                <a:ext cx="380913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6229146" y="1814367"/>
                <a:ext cx="50510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forward switch to finite voltage (switch)</a:t>
                </a:r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146" y="1814367"/>
                <a:ext cx="5051063" cy="369332"/>
              </a:xfrm>
              <a:prstGeom prst="rect">
                <a:avLst/>
              </a:prstGeom>
              <a:blipFill>
                <a:blip r:embed="rId11"/>
                <a:stretch>
                  <a:fillRect t="-10000" r="-362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Rectangle 131"/>
              <p:cNvSpPr/>
              <p:nvPr/>
            </p:nvSpPr>
            <p:spPr>
              <a:xfrm>
                <a:off x="7145921" y="2276211"/>
                <a:ext cx="48862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 return to zero voltage (</a:t>
                </a:r>
                <a:r>
                  <a:rPr lang="en-US" dirty="0" smtClean="0"/>
                  <a:t>continuous, then switch)</a:t>
                </a:r>
                <a:endParaRPr lang="en-US" dirty="0"/>
              </a:p>
            </p:txBody>
          </p:sp>
        </mc:Choice>
        <mc:Fallback xmlns="">
          <p:sp>
            <p:nvSpPr>
              <p:cNvPr id="132" name="Rectangle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5921" y="2276211"/>
                <a:ext cx="4886209" cy="369332"/>
              </a:xfrm>
              <a:prstGeom prst="rect">
                <a:avLst/>
              </a:prstGeom>
              <a:blipFill>
                <a:blip r:embed="rId12"/>
                <a:stretch>
                  <a:fillRect t="-8197" r="-49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8839FD42-56CA-42C9-8444-CBEB2BC69DE2}"/>
              </a:ext>
            </a:extLst>
          </p:cNvPr>
          <p:cNvCxnSpPr>
            <a:cxnSpLocks/>
          </p:cNvCxnSpPr>
          <p:nvPr/>
        </p:nvCxnSpPr>
        <p:spPr>
          <a:xfrm flipV="1">
            <a:off x="1293394" y="2092528"/>
            <a:ext cx="1215978" cy="922580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2C0BF53-2D94-4276-9A0A-044B7CD830F2}"/>
                  </a:ext>
                </a:extLst>
              </p:cNvPr>
              <p:cNvSpPr txBox="1"/>
              <p:nvPr/>
            </p:nvSpPr>
            <p:spPr>
              <a:xfrm>
                <a:off x="843088" y="3683465"/>
                <a:ext cx="54045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/>
                  <a:t>	hysteresis			(</a:t>
                </a:r>
                <a:r>
                  <a:rPr lang="en-US" dirty="0" err="1"/>
                  <a:t>undamped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2C0BF53-2D94-4276-9A0A-044B7CD830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088" y="3683465"/>
                <a:ext cx="5404513" cy="369332"/>
              </a:xfrm>
              <a:prstGeom prst="rect">
                <a:avLst/>
              </a:prstGeom>
              <a:blipFill>
                <a:blip r:embed="rId13"/>
                <a:stretch>
                  <a:fillRect l="-33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Rectangle 136"/>
              <p:cNvSpPr/>
              <p:nvPr/>
            </p:nvSpPr>
            <p:spPr>
              <a:xfrm>
                <a:off x="8125902" y="3422415"/>
                <a:ext cx="1093184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7" name="Rectangle 1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5902" y="3422415"/>
                <a:ext cx="1093184" cy="64812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Rectangle 137"/>
              <p:cNvSpPr/>
              <p:nvPr/>
            </p:nvSpPr>
            <p:spPr>
              <a:xfrm>
                <a:off x="1104092" y="5392556"/>
                <a:ext cx="78649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C provides shunting </a:t>
                </a:r>
                <a:r>
                  <a:rPr lang="en-US" dirty="0"/>
                  <a:t>for HF oscillations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 more </a:t>
                </a:r>
                <a:r>
                  <a:rPr lang="en-US" dirty="0"/>
                  <a:t>sinusoidal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dirty="0"/>
                  <a:t>less DC </a:t>
                </a:r>
                <a:r>
                  <a:rPr lang="en-US" dirty="0" smtClean="0"/>
                  <a:t>voltage</a:t>
                </a:r>
                <a:endParaRPr lang="en-US" dirty="0"/>
              </a:p>
            </p:txBody>
          </p:sp>
        </mc:Choice>
        <mc:Fallback xmlns="">
          <p:sp>
            <p:nvSpPr>
              <p:cNvPr id="138" name="Rectangle 1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092" y="5392556"/>
                <a:ext cx="7864974" cy="369332"/>
              </a:xfrm>
              <a:prstGeom prst="rect">
                <a:avLst/>
              </a:prstGeom>
              <a:blipFill>
                <a:blip r:embed="rId15"/>
                <a:stretch>
                  <a:fillRect l="-62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Rectangle 138"/>
              <p:cNvSpPr/>
              <p:nvPr/>
            </p:nvSpPr>
            <p:spPr>
              <a:xfrm>
                <a:off x="7492969" y="3591848"/>
                <a:ext cx="26293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                     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𝑅𝐶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9" name="Rectangle 1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2969" y="3591848"/>
                <a:ext cx="2629373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Rectangle 140"/>
              <p:cNvSpPr/>
              <p:nvPr/>
            </p:nvSpPr>
            <p:spPr>
              <a:xfrm>
                <a:off x="7320709" y="4182065"/>
                <a:ext cx="285129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2ⅇ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1" name="Rectangle 1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709" y="4182065"/>
                <a:ext cx="2851293" cy="71468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Rectangle 142"/>
              <p:cNvSpPr/>
              <p:nvPr/>
            </p:nvSpPr>
            <p:spPr>
              <a:xfrm>
                <a:off x="833664" y="4167365"/>
                <a:ext cx="48478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dirty="0"/>
                  <a:t>	non-hysteresis		(damped) </a:t>
                </a:r>
              </a:p>
            </p:txBody>
          </p:sp>
        </mc:Choice>
        <mc:Fallback xmlns="">
          <p:sp>
            <p:nvSpPr>
              <p:cNvPr id="143" name="Rectangle 1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664" y="4167365"/>
                <a:ext cx="4847802" cy="369332"/>
              </a:xfrm>
              <a:prstGeom prst="rect">
                <a:avLst/>
              </a:prstGeom>
              <a:blipFill>
                <a:blip r:embed="rId18"/>
                <a:stretch>
                  <a:fillRect l="-377" t="-10000" r="-126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292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1" grpId="0" animBg="1"/>
      <p:bldP spid="109" grpId="0"/>
      <p:bldP spid="121" grpId="0"/>
      <p:bldP spid="126" grpId="0" animBg="1"/>
      <p:bldP spid="129" grpId="0"/>
      <p:bldP spid="130" grpId="0"/>
      <p:bldP spid="131" grpId="0"/>
      <p:bldP spid="132" grpId="0"/>
      <p:bldP spid="136" grpId="0"/>
      <p:bldP spid="137" grpId="0"/>
      <p:bldP spid="138" grpId="0"/>
      <p:bldP spid="139" grpId="0"/>
      <p:bldP spid="141" grpId="0"/>
      <p:bldP spid="1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9EA6A07-497F-4DFF-A0A9-5DE20D829E71}"/>
              </a:ext>
            </a:extLst>
          </p:cNvPr>
          <p:cNvGrpSpPr/>
          <p:nvPr/>
        </p:nvGrpSpPr>
        <p:grpSpPr>
          <a:xfrm>
            <a:off x="855881" y="955563"/>
            <a:ext cx="1273629" cy="1078173"/>
            <a:chOff x="1783470" y="5227093"/>
            <a:chExt cx="2393963" cy="155448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7C70DB4F-E604-4AD8-B91D-FBED55131DE1}"/>
                </a:ext>
              </a:extLst>
            </p:cNvPr>
            <p:cNvCxnSpPr/>
            <p:nvPr/>
          </p:nvCxnSpPr>
          <p:spPr>
            <a:xfrm>
              <a:off x="3029803" y="5227093"/>
              <a:ext cx="0" cy="15544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6ED95DD-46AD-405C-B613-62BE18ADFF6A}"/>
                </a:ext>
              </a:extLst>
            </p:cNvPr>
            <p:cNvCxnSpPr/>
            <p:nvPr/>
          </p:nvCxnSpPr>
          <p:spPr>
            <a:xfrm>
              <a:off x="1966350" y="5527343"/>
              <a:ext cx="210312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785D6A3-3392-45D5-B4FF-F52F26B737FC}"/>
                </a:ext>
              </a:extLst>
            </p:cNvPr>
            <p:cNvCxnSpPr/>
            <p:nvPr/>
          </p:nvCxnSpPr>
          <p:spPr>
            <a:xfrm>
              <a:off x="1952166" y="6509983"/>
              <a:ext cx="210312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42274A9-E330-44A0-9289-CB29F81A2ACA}"/>
                </a:ext>
              </a:extLst>
            </p:cNvPr>
            <p:cNvCxnSpPr/>
            <p:nvPr/>
          </p:nvCxnSpPr>
          <p:spPr>
            <a:xfrm>
              <a:off x="1966350" y="5527343"/>
              <a:ext cx="0" cy="4114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68135FD-08BD-4FD7-ACB9-4D1035E0F0D3}"/>
                </a:ext>
              </a:extLst>
            </p:cNvPr>
            <p:cNvCxnSpPr/>
            <p:nvPr/>
          </p:nvCxnSpPr>
          <p:spPr>
            <a:xfrm flipV="1">
              <a:off x="1966350" y="6098503"/>
              <a:ext cx="0" cy="4114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C867217-695E-46A1-9469-8A42C9C77C8A}"/>
                </a:ext>
              </a:extLst>
            </p:cNvPr>
            <p:cNvCxnSpPr/>
            <p:nvPr/>
          </p:nvCxnSpPr>
          <p:spPr>
            <a:xfrm>
              <a:off x="1783470" y="5938823"/>
              <a:ext cx="36576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92769B-61C7-4069-8B73-0C80F56273EF}"/>
                </a:ext>
              </a:extLst>
            </p:cNvPr>
            <p:cNvCxnSpPr/>
            <p:nvPr/>
          </p:nvCxnSpPr>
          <p:spPr>
            <a:xfrm>
              <a:off x="1783470" y="6098503"/>
              <a:ext cx="36576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407B5FB-E93A-40D0-BE31-FD6C96B7825C}"/>
                </a:ext>
              </a:extLst>
            </p:cNvPr>
            <p:cNvCxnSpPr/>
            <p:nvPr/>
          </p:nvCxnSpPr>
          <p:spPr>
            <a:xfrm flipV="1">
              <a:off x="4052489" y="5527343"/>
              <a:ext cx="0" cy="34258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BF9D506-256F-4C8B-AF84-6AFC62B7A7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48863" y="6183826"/>
              <a:ext cx="6423" cy="32615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EB90CCA-BCF8-459E-9649-AF4546A24146}"/>
                </a:ext>
              </a:extLst>
            </p:cNvPr>
            <p:cNvGrpSpPr/>
            <p:nvPr/>
          </p:nvGrpSpPr>
          <p:grpSpPr>
            <a:xfrm>
              <a:off x="3961507" y="5855952"/>
              <a:ext cx="215926" cy="342583"/>
              <a:chOff x="5773003" y="5404513"/>
              <a:chExt cx="696035" cy="899730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352E6963-130A-4E94-AC95-BF307D4C3879}"/>
                  </a:ext>
                </a:extLst>
              </p:cNvPr>
              <p:cNvCxnSpPr/>
              <p:nvPr/>
            </p:nvCxnSpPr>
            <p:spPr>
              <a:xfrm flipH="1">
                <a:off x="5773003" y="5404513"/>
                <a:ext cx="32754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59F7C0E8-170A-4DC5-983B-16F99C837C55}"/>
                  </a:ext>
                </a:extLst>
              </p:cNvPr>
              <p:cNvCxnSpPr/>
              <p:nvPr/>
            </p:nvCxnSpPr>
            <p:spPr>
              <a:xfrm>
                <a:off x="5786651" y="5418161"/>
                <a:ext cx="682387" cy="28047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CC751B9D-6C35-4CE1-B598-18A0E2D1E18F}"/>
                  </a:ext>
                </a:extLst>
              </p:cNvPr>
              <p:cNvCxnSpPr/>
              <p:nvPr/>
            </p:nvCxnSpPr>
            <p:spPr>
              <a:xfrm flipH="1">
                <a:off x="5773003" y="5733083"/>
                <a:ext cx="696035" cy="13684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1C73BEFC-1EBB-4066-958B-F828BC4D9A2E}"/>
                  </a:ext>
                </a:extLst>
              </p:cNvPr>
              <p:cNvCxnSpPr/>
              <p:nvPr/>
            </p:nvCxnSpPr>
            <p:spPr>
              <a:xfrm>
                <a:off x="5773003" y="5869928"/>
                <a:ext cx="696035" cy="22857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727D66DD-84A9-47AB-8FC4-BC412D9FDBEE}"/>
                  </a:ext>
                </a:extLst>
              </p:cNvPr>
              <p:cNvCxnSpPr/>
              <p:nvPr/>
            </p:nvCxnSpPr>
            <p:spPr>
              <a:xfrm flipH="1">
                <a:off x="5786651" y="6098503"/>
                <a:ext cx="682387" cy="9999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62C31CAD-4F42-420C-8678-C98A5CAB6350}"/>
                  </a:ext>
                </a:extLst>
              </p:cNvPr>
              <p:cNvCxnSpPr/>
              <p:nvPr/>
            </p:nvCxnSpPr>
            <p:spPr>
              <a:xfrm>
                <a:off x="5786651" y="6198497"/>
                <a:ext cx="341193" cy="10574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92A049C-7F72-474E-AB50-B7CFD004C0BE}"/>
                </a:ext>
              </a:extLst>
            </p:cNvPr>
            <p:cNvCxnSpPr/>
            <p:nvPr/>
          </p:nvCxnSpPr>
          <p:spPr>
            <a:xfrm flipV="1">
              <a:off x="3029803" y="5527343"/>
              <a:ext cx="0" cy="982640"/>
            </a:xfrm>
            <a:prstGeom prst="line">
              <a:avLst/>
            </a:prstGeom>
            <a:ln>
              <a:headEnd type="oval"/>
              <a:tailEnd type="oval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7455B12-563E-4A8C-835E-836571A715BE}"/>
                </a:ext>
              </a:extLst>
            </p:cNvPr>
            <p:cNvGrpSpPr/>
            <p:nvPr/>
          </p:nvGrpSpPr>
          <p:grpSpPr>
            <a:xfrm>
              <a:off x="2859179" y="5838916"/>
              <a:ext cx="368515" cy="365760"/>
              <a:chOff x="5816625" y="5227093"/>
              <a:chExt cx="368515" cy="365760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83F64A0C-9D2B-439F-9446-58EF907DD88B}"/>
                  </a:ext>
                </a:extLst>
              </p:cNvPr>
              <p:cNvCxnSpPr/>
              <p:nvPr/>
            </p:nvCxnSpPr>
            <p:spPr>
              <a:xfrm>
                <a:off x="5816625" y="5227093"/>
                <a:ext cx="365760" cy="36576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5985793F-A872-4F2D-9162-0BF97154E62A}"/>
                  </a:ext>
                </a:extLst>
              </p:cNvPr>
              <p:cNvCxnSpPr/>
              <p:nvPr/>
            </p:nvCxnSpPr>
            <p:spPr>
              <a:xfrm flipH="1">
                <a:off x="5819380" y="5227093"/>
                <a:ext cx="365760" cy="36576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A661FC-7EA8-46C6-94AB-E8E1FA8356D9}"/>
              </a:ext>
            </a:extLst>
          </p:cNvPr>
          <p:cNvGrpSpPr/>
          <p:nvPr/>
        </p:nvGrpSpPr>
        <p:grpSpPr>
          <a:xfrm>
            <a:off x="2539525" y="988504"/>
            <a:ext cx="3682707" cy="1606287"/>
            <a:chOff x="1064525" y="6647664"/>
            <a:chExt cx="3682707" cy="1606287"/>
          </a:xfrm>
        </p:grpSpPr>
        <p:pic>
          <p:nvPicPr>
            <p:cNvPr id="24" name="Picture 23" descr="A picture containing sky, water&#10;&#10;Description automatically generated">
              <a:extLst>
                <a:ext uri="{FF2B5EF4-FFF2-40B4-BE49-F238E27FC236}">
                  <a16:creationId xmlns:a16="http://schemas.microsoft.com/office/drawing/2014/main" id="{2A43F00E-7AA4-4FF2-9759-EC5F1E20E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525" y="6647664"/>
              <a:ext cx="3682707" cy="1606287"/>
            </a:xfrm>
            <a:prstGeom prst="rect">
              <a:avLst/>
            </a:prstGeom>
          </p:spPr>
        </p:pic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C631C2F6-1C17-444A-AA69-8BDB8E732F2B}"/>
                </a:ext>
              </a:extLst>
            </p:cNvPr>
            <p:cNvSpPr/>
            <p:nvPr/>
          </p:nvSpPr>
          <p:spPr>
            <a:xfrm rot="19386204" flipH="1" flipV="1">
              <a:off x="1637877" y="6675948"/>
              <a:ext cx="1292730" cy="348867"/>
            </a:xfrm>
            <a:prstGeom prst="arc">
              <a:avLst/>
            </a:prstGeom>
            <a:ln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60786B25-06E3-4200-B05E-14718195764B}"/>
              </a:ext>
            </a:extLst>
          </p:cNvPr>
          <p:cNvSpPr txBox="1"/>
          <p:nvPr/>
        </p:nvSpPr>
        <p:spPr>
          <a:xfrm>
            <a:off x="3935194" y="659921"/>
            <a:ext cx="314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Particle barely gets over barrier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3204" y="332811"/>
            <a:ext cx="1804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Return current IV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137525" y="1244077"/>
                <a:ext cx="282436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dirty="0">
                              <a:latin typeface="Cambria Math" panose="02040503050406030204" pitchFamily="18" charset="0"/>
                            </a:rPr>
                            <m:t>ⅇ</m:t>
                          </m:r>
                        </m:e>
                        <m:sup>
                          <m:r>
                            <a:rPr lang="en-US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dirty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7525" y="1244077"/>
                <a:ext cx="2824363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394525" y="2175763"/>
                <a:ext cx="1323439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525" y="2175763"/>
                <a:ext cx="1323439" cy="390748"/>
              </a:xfrm>
              <a:prstGeom prst="rect">
                <a:avLst/>
              </a:prstGeom>
              <a:blipFill>
                <a:blip r:embed="rId4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84205E4-FCFB-43EB-9F1B-DAE945677047}"/>
              </a:ext>
            </a:extLst>
          </p:cNvPr>
          <p:cNvCxnSpPr/>
          <p:nvPr/>
        </p:nvCxnSpPr>
        <p:spPr>
          <a:xfrm flipV="1">
            <a:off x="6397843" y="3967525"/>
            <a:ext cx="0" cy="18015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2903A25-BC6C-451A-928D-DA21A2441D23}"/>
              </a:ext>
            </a:extLst>
          </p:cNvPr>
          <p:cNvCxnSpPr/>
          <p:nvPr/>
        </p:nvCxnSpPr>
        <p:spPr>
          <a:xfrm>
            <a:off x="6397843" y="5769029"/>
            <a:ext cx="449919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73005BE-310B-4347-B40B-598BAB0C744E}"/>
              </a:ext>
            </a:extLst>
          </p:cNvPr>
          <p:cNvCxnSpPr/>
          <p:nvPr/>
        </p:nvCxnSpPr>
        <p:spPr>
          <a:xfrm flipV="1">
            <a:off x="7176545" y="4131298"/>
            <a:ext cx="0" cy="163773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8188EE0-C935-4A67-81AB-C0823E972033}"/>
              </a:ext>
            </a:extLst>
          </p:cNvPr>
          <p:cNvCxnSpPr/>
          <p:nvPr/>
        </p:nvCxnSpPr>
        <p:spPr>
          <a:xfrm>
            <a:off x="6397843" y="4530740"/>
            <a:ext cx="77792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Freeform: Shape 89">
            <a:extLst>
              <a:ext uri="{FF2B5EF4-FFF2-40B4-BE49-F238E27FC236}">
                <a16:creationId xmlns:a16="http://schemas.microsoft.com/office/drawing/2014/main" id="{5444E0A1-C42D-41A2-AB9A-D0EF3C1989D3}"/>
              </a:ext>
            </a:extLst>
          </p:cNvPr>
          <p:cNvSpPr/>
          <p:nvPr/>
        </p:nvSpPr>
        <p:spPr>
          <a:xfrm>
            <a:off x="7175346" y="4529759"/>
            <a:ext cx="2784144" cy="1122639"/>
          </a:xfrm>
          <a:custGeom>
            <a:avLst/>
            <a:gdLst>
              <a:gd name="connsiteX0" fmla="*/ 0 w 2784144"/>
              <a:gd name="connsiteY0" fmla="*/ 3523 h 1122639"/>
              <a:gd name="connsiteX1" fmla="*/ 232012 w 2784144"/>
              <a:gd name="connsiteY1" fmla="*/ 85409 h 1122639"/>
              <a:gd name="connsiteX2" fmla="*/ 696036 w 2784144"/>
              <a:gd name="connsiteY2" fmla="*/ 576729 h 1122639"/>
              <a:gd name="connsiteX3" fmla="*/ 1419367 w 2784144"/>
              <a:gd name="connsiteY3" fmla="*/ 986161 h 1122639"/>
              <a:gd name="connsiteX4" fmla="*/ 2784144 w 2784144"/>
              <a:gd name="connsiteY4" fmla="*/ 1122639 h 112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4144" h="1122639">
                <a:moveTo>
                  <a:pt x="0" y="3523"/>
                </a:moveTo>
                <a:cubicBezTo>
                  <a:pt x="58003" y="-3301"/>
                  <a:pt x="116006" y="-10125"/>
                  <a:pt x="232012" y="85409"/>
                </a:cubicBezTo>
                <a:cubicBezTo>
                  <a:pt x="348018" y="180943"/>
                  <a:pt x="498144" y="426604"/>
                  <a:pt x="696036" y="576729"/>
                </a:cubicBezTo>
                <a:cubicBezTo>
                  <a:pt x="893928" y="726854"/>
                  <a:pt x="1071349" y="895176"/>
                  <a:pt x="1419367" y="986161"/>
                </a:cubicBezTo>
                <a:cubicBezTo>
                  <a:pt x="1767385" y="1077146"/>
                  <a:pt x="2275764" y="1099892"/>
                  <a:pt x="2784144" y="1122639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E251DE9-A0A9-45CB-BA01-5DB25831AE16}"/>
              </a:ext>
            </a:extLst>
          </p:cNvPr>
          <p:cNvGrpSpPr/>
          <p:nvPr/>
        </p:nvGrpSpPr>
        <p:grpSpPr>
          <a:xfrm>
            <a:off x="9623421" y="4806746"/>
            <a:ext cx="672138" cy="686278"/>
            <a:chOff x="6290686" y="7764725"/>
            <a:chExt cx="373537" cy="378313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C8F5DEE-49A0-4560-9837-E53DEF16A37D}"/>
                </a:ext>
              </a:extLst>
            </p:cNvPr>
            <p:cNvCxnSpPr/>
            <p:nvPr/>
          </p:nvCxnSpPr>
          <p:spPr>
            <a:xfrm flipV="1">
              <a:off x="6481343" y="7764725"/>
              <a:ext cx="182880" cy="182880"/>
            </a:xfrm>
            <a:prstGeom prst="line">
              <a:avLst/>
            </a:prstGeom>
            <a:ln w="28575"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C72009F-4B7C-4122-A718-78CF97DBC647}"/>
                </a:ext>
              </a:extLst>
            </p:cNvPr>
            <p:cNvCxnSpPr/>
            <p:nvPr/>
          </p:nvCxnSpPr>
          <p:spPr>
            <a:xfrm>
              <a:off x="6298463" y="8134062"/>
              <a:ext cx="365760" cy="0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BB5B042-B99A-4500-BF11-AAED672B31BE}"/>
                </a:ext>
              </a:extLst>
            </p:cNvPr>
            <p:cNvCxnSpPr/>
            <p:nvPr/>
          </p:nvCxnSpPr>
          <p:spPr>
            <a:xfrm flipV="1">
              <a:off x="6290686" y="7777278"/>
              <a:ext cx="0" cy="365760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0CE4F06-59D1-40A7-8F6D-F941B5F3F710}"/>
              </a:ext>
            </a:extLst>
          </p:cNvPr>
          <p:cNvGrpSpPr/>
          <p:nvPr/>
        </p:nvGrpSpPr>
        <p:grpSpPr>
          <a:xfrm>
            <a:off x="8422475" y="4641790"/>
            <a:ext cx="680029" cy="616059"/>
            <a:chOff x="5742506" y="7367512"/>
            <a:chExt cx="365760" cy="36576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02751FA-A660-4FD3-8DD7-C6013009E6A9}"/>
                </a:ext>
              </a:extLst>
            </p:cNvPr>
            <p:cNvSpPr/>
            <p:nvPr/>
          </p:nvSpPr>
          <p:spPr>
            <a:xfrm>
              <a:off x="5742506" y="7550392"/>
              <a:ext cx="182880" cy="91440"/>
            </a:xfrm>
            <a:prstGeom prst="rect">
              <a:avLst/>
            </a:prstGeom>
            <a:noFill/>
            <a:ln w="12700">
              <a:solidFill>
                <a:srgbClr val="7030A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D32C879-7E53-4C86-8D98-DD1B9E0405E7}"/>
                </a:ext>
              </a:extLst>
            </p:cNvPr>
            <p:cNvCxnSpPr/>
            <p:nvPr/>
          </p:nvCxnSpPr>
          <p:spPr>
            <a:xfrm flipV="1">
              <a:off x="5742506" y="7367512"/>
              <a:ext cx="0" cy="36576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FEAD679-30AB-4FEC-86B7-00F9985DFC41}"/>
                </a:ext>
              </a:extLst>
            </p:cNvPr>
            <p:cNvCxnSpPr/>
            <p:nvPr/>
          </p:nvCxnSpPr>
          <p:spPr>
            <a:xfrm>
              <a:off x="5742506" y="7733271"/>
              <a:ext cx="36576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16ABB5C-4947-4ABD-B83A-4C874DC117C6}"/>
                </a:ext>
              </a:extLst>
            </p:cNvPr>
            <p:cNvCxnSpPr/>
            <p:nvPr/>
          </p:nvCxnSpPr>
          <p:spPr>
            <a:xfrm flipV="1">
              <a:off x="5925386" y="7374392"/>
              <a:ext cx="182880" cy="18288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3953109-6DEE-4BD8-9404-93C06ACB9917}"/>
              </a:ext>
            </a:extLst>
          </p:cNvPr>
          <p:cNvGrpSpPr/>
          <p:nvPr/>
        </p:nvGrpSpPr>
        <p:grpSpPr>
          <a:xfrm>
            <a:off x="7045129" y="3582266"/>
            <a:ext cx="1137618" cy="917269"/>
            <a:chOff x="6467760" y="5420756"/>
            <a:chExt cx="802161" cy="611420"/>
          </a:xfrm>
        </p:grpSpPr>
        <p:sp>
          <p:nvSpPr>
            <p:cNvPr id="46" name="Arc 45">
              <a:extLst>
                <a:ext uri="{FF2B5EF4-FFF2-40B4-BE49-F238E27FC236}">
                  <a16:creationId xmlns:a16="http://schemas.microsoft.com/office/drawing/2014/main" id="{E9E896CA-3AB7-4B26-A528-43262D2DEF85}"/>
                </a:ext>
              </a:extLst>
            </p:cNvPr>
            <p:cNvSpPr/>
            <p:nvPr/>
          </p:nvSpPr>
          <p:spPr>
            <a:xfrm flipV="1">
              <a:off x="6467760" y="5420756"/>
              <a:ext cx="802161" cy="464024"/>
            </a:xfrm>
            <a:prstGeom prst="arc">
              <a:avLst/>
            </a:prstGeom>
            <a:ln w="28575">
              <a:solidFill>
                <a:srgbClr val="000099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6CE9776-93B5-4FB5-99C1-AD9C605DFA2E}"/>
                </a:ext>
              </a:extLst>
            </p:cNvPr>
            <p:cNvCxnSpPr/>
            <p:nvPr/>
          </p:nvCxnSpPr>
          <p:spPr>
            <a:xfrm>
              <a:off x="6868841" y="5652768"/>
              <a:ext cx="0" cy="3657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E578B614-4F78-4B25-9AA0-F05E46E02A12}"/>
                </a:ext>
              </a:extLst>
            </p:cNvPr>
            <p:cNvCxnSpPr/>
            <p:nvPr/>
          </p:nvCxnSpPr>
          <p:spPr>
            <a:xfrm>
              <a:off x="6854658" y="6032176"/>
              <a:ext cx="36576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E9C1AC02-F5BC-4E0F-B129-320964EF1DE3}"/>
              </a:ext>
            </a:extLst>
          </p:cNvPr>
          <p:cNvSpPr txBox="1"/>
          <p:nvPr/>
        </p:nvSpPr>
        <p:spPr>
          <a:xfrm>
            <a:off x="6975704" y="5894203"/>
            <a:ext cx="2941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/>
              <a:t> </a:t>
            </a:r>
            <a:r>
              <a:rPr lang="en-US" dirty="0" smtClean="0"/>
              <a:t>              10           </a:t>
            </a:r>
            <a:r>
              <a:rPr lang="en-US" dirty="0"/>
              <a:t>100		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42D3314-A296-4F16-96AE-69C059DAD26A}"/>
                  </a:ext>
                </a:extLst>
              </p:cNvPr>
              <p:cNvSpPr txBox="1"/>
              <p:nvPr/>
            </p:nvSpPr>
            <p:spPr>
              <a:xfrm>
                <a:off x="10924591" y="5567131"/>
                <a:ext cx="3983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42D3314-A296-4F16-96AE-69C059DAD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4591" y="5567131"/>
                <a:ext cx="398344" cy="369332"/>
              </a:xfrm>
              <a:prstGeom prst="rect">
                <a:avLst/>
              </a:prstGeom>
              <a:blipFill>
                <a:blip r:embed="rId5"/>
                <a:stretch>
                  <a:fillRect l="-4615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F1D764E9-6F4B-4413-B88B-893CCCE3DA68}"/>
              </a:ext>
            </a:extLst>
          </p:cNvPr>
          <p:cNvSpPr txBox="1"/>
          <p:nvPr/>
        </p:nvSpPr>
        <p:spPr>
          <a:xfrm>
            <a:off x="6111920" y="5548825"/>
            <a:ext cx="279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6B00D18-20B8-4D58-96B5-68F32C39A12B}"/>
              </a:ext>
            </a:extLst>
          </p:cNvPr>
          <p:cNvSpPr txBox="1"/>
          <p:nvPr/>
        </p:nvSpPr>
        <p:spPr>
          <a:xfrm>
            <a:off x="6095538" y="4353858"/>
            <a:ext cx="398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3A94302-0E7A-4863-8780-9D92DE84BD32}"/>
                  </a:ext>
                </a:extLst>
              </p:cNvPr>
              <p:cNvSpPr txBox="1"/>
              <p:nvPr/>
            </p:nvSpPr>
            <p:spPr>
              <a:xfrm>
                <a:off x="5693828" y="4933547"/>
                <a:ext cx="382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3A94302-0E7A-4863-8780-9D92DE84B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828" y="4933547"/>
                <a:ext cx="38232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EA032474-D4DC-4A12-BA44-84A3F50447D8}"/>
              </a:ext>
            </a:extLst>
          </p:cNvPr>
          <p:cNvSpPr txBox="1"/>
          <p:nvPr/>
        </p:nvSpPr>
        <p:spPr>
          <a:xfrm>
            <a:off x="6237917" y="5918851"/>
            <a:ext cx="512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0.1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C8F5DEE-49A0-4560-9837-E53DEF16A37D}"/>
              </a:ext>
            </a:extLst>
          </p:cNvPr>
          <p:cNvCxnSpPr/>
          <p:nvPr/>
        </p:nvCxnSpPr>
        <p:spPr>
          <a:xfrm>
            <a:off x="9637415" y="5138499"/>
            <a:ext cx="329072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C8F5DEE-49A0-4560-9837-E53DEF16A37D}"/>
              </a:ext>
            </a:extLst>
          </p:cNvPr>
          <p:cNvCxnSpPr/>
          <p:nvPr/>
        </p:nvCxnSpPr>
        <p:spPr>
          <a:xfrm flipH="1" flipV="1">
            <a:off x="9623421" y="5118213"/>
            <a:ext cx="9482" cy="333152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16ABB5C-4947-4ABD-B83A-4C874DC117C6}"/>
              </a:ext>
            </a:extLst>
          </p:cNvPr>
          <p:cNvCxnSpPr/>
          <p:nvPr/>
        </p:nvCxnSpPr>
        <p:spPr>
          <a:xfrm>
            <a:off x="8422475" y="4950008"/>
            <a:ext cx="340015" cy="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B02751FA-A660-4FD3-8DD7-C6013009E6A9}"/>
              </a:ext>
            </a:extLst>
          </p:cNvPr>
          <p:cNvSpPr/>
          <p:nvPr/>
        </p:nvSpPr>
        <p:spPr>
          <a:xfrm>
            <a:off x="9628138" y="5135895"/>
            <a:ext cx="340015" cy="348152"/>
          </a:xfrm>
          <a:prstGeom prst="rect">
            <a:avLst/>
          </a:prstGeom>
          <a:noFill/>
          <a:ln w="12700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4576736-9CAF-4833-A507-676C52A3876D}"/>
              </a:ext>
            </a:extLst>
          </p:cNvPr>
          <p:cNvSpPr txBox="1"/>
          <p:nvPr/>
        </p:nvSpPr>
        <p:spPr>
          <a:xfrm>
            <a:off x="7302989" y="3515266"/>
            <a:ext cx="1693229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non-hysteric</a:t>
            </a:r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4576736-9CAF-4833-A507-676C52A3876D}"/>
              </a:ext>
            </a:extLst>
          </p:cNvPr>
          <p:cNvSpPr txBox="1"/>
          <p:nvPr/>
        </p:nvSpPr>
        <p:spPr>
          <a:xfrm>
            <a:off x="9203809" y="4229851"/>
            <a:ext cx="1693229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hysteric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9583948" y="5894203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1000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734400" y="5947250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F108158-2FCE-4442-9FE8-87C3AC12825C}"/>
              </a:ext>
            </a:extLst>
          </p:cNvPr>
          <p:cNvSpPr txBox="1"/>
          <p:nvPr/>
        </p:nvSpPr>
        <p:spPr>
          <a:xfrm>
            <a:off x="7058801" y="5569777"/>
            <a:ext cx="3504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	 	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8016491" y="5574817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65" name="Rectangle 64"/>
          <p:cNvSpPr/>
          <p:nvPr/>
        </p:nvSpPr>
        <p:spPr>
          <a:xfrm>
            <a:off x="9789133" y="5574817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2660622" y="5026827"/>
                <a:ext cx="867032" cy="657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622" y="5026827"/>
                <a:ext cx="867032" cy="6576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1757171" y="2803042"/>
            <a:ext cx="244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Must solve by computer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203831" y="4544807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Define hysteresis parameter: </a:t>
            </a:r>
            <a:r>
              <a:rPr lang="en-US" dirty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8960867" y="2194935"/>
                <a:ext cx="24790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point-of-return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867" y="2194935"/>
                <a:ext cx="2479077" cy="369332"/>
              </a:xfrm>
              <a:prstGeom prst="rect">
                <a:avLst/>
              </a:prstGeom>
              <a:blipFill>
                <a:blip r:embed="rId8"/>
                <a:stretch>
                  <a:fillRect l="-221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954220" y="5073181"/>
                <a:ext cx="7125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4220" y="5073181"/>
                <a:ext cx="71250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/>
          <p:cNvSpPr/>
          <p:nvPr/>
        </p:nvSpPr>
        <p:spPr>
          <a:xfrm>
            <a:off x="6342470" y="6384099"/>
            <a:ext cx="1483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high-damping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9551247" y="6388174"/>
            <a:ext cx="1416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low-damping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0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9" grpId="0"/>
      <p:bldP spid="30" grpId="0"/>
      <p:bldP spid="35" grpId="0" animBg="1"/>
      <p:bldP spid="49" grpId="0"/>
      <p:bldP spid="50" grpId="0"/>
      <p:bldP spid="51" grpId="0"/>
      <p:bldP spid="52" grpId="0"/>
      <p:bldP spid="53" grpId="0"/>
      <p:bldP spid="54" grpId="0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/>
      <p:bldP spid="66" grpId="0"/>
      <p:bldP spid="68" grpId="0"/>
      <p:bldP spid="69" grpId="0"/>
      <p:bldP spid="70" grpId="0"/>
      <p:bldP spid="71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523643" y="169131"/>
            <a:ext cx="6491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Shape of the I-V characteristic depends on the damping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289034" y="1522804"/>
            <a:ext cx="0" cy="15176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4274747" y="3040454"/>
            <a:ext cx="167005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779447" y="1765691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  <a:cs typeface="Times New Roman" panose="02020603050405020304" pitchFamily="18" charset="0"/>
              </a:rPr>
              <a:t>I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6" name="Rectangle 66"/>
          <p:cNvSpPr>
            <a:spLocks noChangeArrowheads="1"/>
          </p:cNvSpPr>
          <p:nvPr/>
        </p:nvSpPr>
        <p:spPr bwMode="auto">
          <a:xfrm>
            <a:off x="5004997" y="3096016"/>
            <a:ext cx="33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  <a:cs typeface="Times New Roman" panose="02020603050405020304" pitchFamily="18" charset="0"/>
              </a:rPr>
              <a:t>V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289034" y="2251466"/>
            <a:ext cx="925513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92197" y="2395929"/>
            <a:ext cx="0" cy="48736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316022" y="2148279"/>
            <a:ext cx="792162" cy="1111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173272" y="1737116"/>
            <a:ext cx="468312" cy="4159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174859" y="1857766"/>
            <a:ext cx="635000" cy="60007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217346"/>
              </p:ext>
            </p:extLst>
          </p:nvPr>
        </p:nvGraphicFramePr>
        <p:xfrm>
          <a:off x="669534" y="1427554"/>
          <a:ext cx="155257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914400" imgH="457200" progId="Equation.DSMT4">
                  <p:embed/>
                </p:oleObj>
              </mc:Choice>
              <mc:Fallback>
                <p:oleObj name="Equation" r:id="rId3" imgW="914400" imgH="457200" progId="Equation.DSMT4">
                  <p:embed/>
                  <p:pic>
                    <p:nvPicPr>
                      <p:cNvPr id="12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534" y="1427554"/>
                        <a:ext cx="1552575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464747" y="944954"/>
            <a:ext cx="24145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6600"/>
                </a:solidFill>
                <a:latin typeface="Comic Sans MS" panose="030F0702030302020204" pitchFamily="66" charset="0"/>
              </a:rPr>
              <a:t>“</a:t>
            </a:r>
            <a:r>
              <a:rPr lang="en-US" altLang="en-US" sz="1600" i="1">
                <a:solidFill>
                  <a:srgbClr val="006600"/>
                </a:solidFill>
                <a:latin typeface="Comic Sans MS" panose="030F0702030302020204" pitchFamily="66" charset="0"/>
              </a:rPr>
              <a:t>McCumber parameter</a:t>
            </a:r>
            <a:r>
              <a:rPr lang="en-US" altLang="en-US" sz="1600">
                <a:solidFill>
                  <a:srgbClr val="006600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3511159" y="605229"/>
            <a:ext cx="3236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99"/>
                </a:solidFill>
                <a:latin typeface="Comic Sans MS" panose="030F0702030302020204" pitchFamily="66" charset="0"/>
              </a:rPr>
              <a:t>Low damping (large R): </a:t>
            </a:r>
            <a:r>
              <a:rPr lang="en-US" altLang="en-US" sz="1800" i="1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1800" i="1">
                <a:solidFill>
                  <a:srgbClr val="000099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</a:t>
            </a:r>
            <a:r>
              <a:rPr lang="en-US" altLang="en-US" sz="1800" baseline="-25000">
                <a:solidFill>
                  <a:srgbClr val="000099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 </a:t>
            </a:r>
            <a:r>
              <a:rPr lang="en-US" altLang="en-US" sz="1800">
                <a:solidFill>
                  <a:srgbClr val="000099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&gt; 1</a:t>
            </a:r>
            <a:endParaRPr lang="en-US" altLang="en-US" sz="18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4066784" y="1048141"/>
            <a:ext cx="2001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I-V is </a:t>
            </a:r>
            <a:r>
              <a:rPr lang="en-US" altLang="en-US" sz="1800" u="sng">
                <a:latin typeface="Comic Sans MS" panose="030F0702030302020204" pitchFamily="66" charset="0"/>
              </a:rPr>
              <a:t>hysteretic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7981602" y="1527142"/>
            <a:ext cx="0" cy="15176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967314" y="3044792"/>
            <a:ext cx="166846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01"/>
          <p:cNvSpPr>
            <a:spLocks noChangeArrowheads="1"/>
          </p:cNvSpPr>
          <p:nvPr/>
        </p:nvSpPr>
        <p:spPr bwMode="auto">
          <a:xfrm>
            <a:off x="7472014" y="1770029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  <a:cs typeface="Times New Roman" panose="02020603050405020304" pitchFamily="18" charset="0"/>
              </a:rPr>
              <a:t>I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19" name="Rectangle 102"/>
          <p:cNvSpPr>
            <a:spLocks noChangeArrowheads="1"/>
          </p:cNvSpPr>
          <p:nvPr/>
        </p:nvSpPr>
        <p:spPr bwMode="auto">
          <a:xfrm>
            <a:off x="8718159" y="3096016"/>
            <a:ext cx="33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  <a:cs typeface="Times New Roman" panose="02020603050405020304" pitchFamily="18" charset="0"/>
              </a:rPr>
              <a:t>V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7981602" y="2257392"/>
            <a:ext cx="1587" cy="7747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7224322" y="605229"/>
            <a:ext cx="33226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99"/>
                </a:solidFill>
                <a:latin typeface="Comic Sans MS" panose="030F0702030302020204" pitchFamily="66" charset="0"/>
              </a:rPr>
              <a:t>High damping (small R): </a:t>
            </a:r>
            <a:r>
              <a:rPr lang="en-US" altLang="en-US" sz="1800" i="1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1800" i="1">
                <a:solidFill>
                  <a:srgbClr val="000099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</a:t>
            </a:r>
            <a:r>
              <a:rPr lang="en-US" altLang="en-US" sz="1800" baseline="-25000">
                <a:solidFill>
                  <a:srgbClr val="000099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 </a:t>
            </a:r>
            <a:r>
              <a:rPr lang="en-US" altLang="en-US" sz="1800">
                <a:solidFill>
                  <a:srgbClr val="000099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&lt; 1</a:t>
            </a:r>
            <a:endParaRPr lang="en-US" altLang="en-US" sz="18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9"/>
          <p:cNvSpPr txBox="1">
            <a:spLocks noChangeArrowheads="1"/>
          </p:cNvSpPr>
          <p:nvPr/>
        </p:nvSpPr>
        <p:spPr bwMode="auto">
          <a:xfrm>
            <a:off x="7902184" y="1032266"/>
            <a:ext cx="2252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I-V is </a:t>
            </a:r>
            <a:r>
              <a:rPr lang="en-US" altLang="en-US" sz="1800" u="sng">
                <a:latin typeface="Comic Sans MS" panose="030F0702030302020204" pitchFamily="66" charset="0"/>
              </a:rPr>
              <a:t>single-valued</a:t>
            </a:r>
          </a:p>
        </p:txBody>
      </p:sp>
      <p:sp>
        <p:nvSpPr>
          <p:cNvPr id="23" name="Arc 22"/>
          <p:cNvSpPr/>
          <p:nvPr/>
        </p:nvSpPr>
        <p:spPr>
          <a:xfrm flipV="1">
            <a:off x="6525822" y="965591"/>
            <a:ext cx="2922587" cy="1312863"/>
          </a:xfrm>
          <a:prstGeom prst="arc">
            <a:avLst>
              <a:gd name="adj1" fmla="val 16322723"/>
              <a:gd name="adj2" fmla="val 2055259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7967314" y="1609692"/>
            <a:ext cx="1730375" cy="145256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9164289" y="1627154"/>
            <a:ext cx="517525" cy="3762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209049"/>
              </p:ext>
            </p:extLst>
          </p:nvPr>
        </p:nvGraphicFramePr>
        <p:xfrm>
          <a:off x="9369034" y="2254641"/>
          <a:ext cx="15319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952087" imgH="291973" progId="Equation.DSMT4">
                  <p:embed/>
                </p:oleObj>
              </mc:Choice>
              <mc:Fallback>
                <p:oleObj name="Equation" r:id="rId5" imgW="952087" imgH="291973" progId="Equation.DSMT4">
                  <p:embed/>
                  <p:pic>
                    <p:nvPicPr>
                      <p:cNvPr id="26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9034" y="2254641"/>
                        <a:ext cx="153193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flipV="1">
            <a:off x="7902184" y="3464316"/>
            <a:ext cx="0" cy="15176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905678" y="4318391"/>
            <a:ext cx="278606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75"/>
          <p:cNvSpPr>
            <a:spLocks noChangeArrowheads="1"/>
          </p:cNvSpPr>
          <p:nvPr/>
        </p:nvSpPr>
        <p:spPr bwMode="auto">
          <a:xfrm>
            <a:off x="7346878" y="4086616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  <a:cs typeface="Times New Roman" panose="02020603050405020304" pitchFamily="18" charset="0"/>
              </a:rPr>
              <a:t>I</a:t>
            </a:r>
            <a:r>
              <a:rPr lang="en-US" altLang="en-US" sz="1800" b="1" baseline="-25000">
                <a:latin typeface="Comic Sans MS" panose="030F0702030302020204" pitchFamily="66" charset="0"/>
                <a:cs typeface="Times New Roman" panose="02020603050405020304" pitchFamily="18" charset="0"/>
              </a:rPr>
              <a:t>S</a:t>
            </a:r>
            <a:endParaRPr lang="en-US" altLang="en-US" sz="1800" baseline="-25000">
              <a:latin typeface="Comic Sans MS" panose="030F0702030302020204" pitchFamily="66" charset="0"/>
            </a:endParaRPr>
          </a:p>
        </p:txBody>
      </p:sp>
      <p:sp>
        <p:nvSpPr>
          <p:cNvPr id="30" name="Rectangle 176"/>
          <p:cNvSpPr>
            <a:spLocks noChangeArrowheads="1"/>
          </p:cNvSpPr>
          <p:nvPr/>
        </p:nvSpPr>
        <p:spPr bwMode="auto">
          <a:xfrm>
            <a:off x="10739366" y="4135829"/>
            <a:ext cx="293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  <a:cs typeface="Times New Roman" panose="02020603050405020304" pitchFamily="18" charset="0"/>
              </a:rPr>
              <a:t>t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pic>
        <p:nvPicPr>
          <p:cNvPr id="31" name="Picture 8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3" t="36221" r="15739" b="15477"/>
          <a:stretch>
            <a:fillRect/>
          </a:stretch>
        </p:blipFill>
        <p:spPr bwMode="auto">
          <a:xfrm>
            <a:off x="7888216" y="3559566"/>
            <a:ext cx="2565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8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4" t="23560" r="16837" b="47244"/>
          <a:stretch>
            <a:fillRect/>
          </a:stretch>
        </p:blipFill>
        <p:spPr bwMode="auto">
          <a:xfrm>
            <a:off x="4001697" y="3758969"/>
            <a:ext cx="252412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Arrow Connector 32"/>
          <p:cNvCxnSpPr/>
          <p:nvPr/>
        </p:nvCxnSpPr>
        <p:spPr>
          <a:xfrm flipV="1">
            <a:off x="4001697" y="3464316"/>
            <a:ext cx="0" cy="149701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998522" y="4298719"/>
            <a:ext cx="26924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188"/>
          <p:cNvSpPr>
            <a:spLocks noChangeArrowheads="1"/>
          </p:cNvSpPr>
          <p:nvPr/>
        </p:nvSpPr>
        <p:spPr bwMode="auto">
          <a:xfrm>
            <a:off x="6733784" y="4114569"/>
            <a:ext cx="293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  <a:cs typeface="Times New Roman" panose="02020603050405020304" pitchFamily="18" charset="0"/>
              </a:rPr>
              <a:t>t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524527" y="2205004"/>
            <a:ext cx="12700" cy="42545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522939" y="2611404"/>
            <a:ext cx="12700" cy="42545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193"/>
          <p:cNvSpPr>
            <a:spLocks noChangeArrowheads="1"/>
          </p:cNvSpPr>
          <p:nvPr/>
        </p:nvSpPr>
        <p:spPr bwMode="auto">
          <a:xfrm>
            <a:off x="8151464" y="2282792"/>
            <a:ext cx="366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mic Sans MS" panose="030F0702030302020204" pitchFamily="66" charset="0"/>
                <a:cs typeface="Times New Roman" panose="02020603050405020304" pitchFamily="18" charset="0"/>
              </a:rPr>
              <a:t>I</a:t>
            </a:r>
            <a:r>
              <a:rPr lang="en-US" altLang="en-US" sz="1400" b="1" baseline="-25000">
                <a:latin typeface="Comic Sans MS" panose="030F0702030302020204" pitchFamily="66" charset="0"/>
                <a:cs typeface="Times New Roman" panose="02020603050405020304" pitchFamily="18" charset="0"/>
              </a:rPr>
              <a:t>S</a:t>
            </a:r>
            <a:endParaRPr lang="en-US" altLang="en-US" sz="1400" baseline="-25000">
              <a:latin typeface="Comic Sans MS" panose="030F0702030302020204" pitchFamily="66" charset="0"/>
            </a:endParaRPr>
          </a:p>
        </p:txBody>
      </p:sp>
      <p:sp>
        <p:nvSpPr>
          <p:cNvPr id="39" name="Rectangle 194"/>
          <p:cNvSpPr>
            <a:spLocks noChangeArrowheads="1"/>
          </p:cNvSpPr>
          <p:nvPr/>
        </p:nvSpPr>
        <p:spPr bwMode="auto">
          <a:xfrm>
            <a:off x="8567389" y="2654267"/>
            <a:ext cx="381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mic Sans MS" panose="030F0702030302020204" pitchFamily="66" charset="0"/>
                <a:cs typeface="Times New Roman" panose="02020603050405020304" pitchFamily="18" charset="0"/>
              </a:rPr>
              <a:t>I</a:t>
            </a:r>
            <a:r>
              <a:rPr lang="en-US" altLang="en-US" sz="1400" b="1" baseline="-25000">
                <a:latin typeface="Comic Sans MS" panose="030F0702030302020204" pitchFamily="66" charset="0"/>
                <a:cs typeface="Times New Roman" panose="02020603050405020304" pitchFamily="18" charset="0"/>
              </a:rPr>
              <a:t>N</a:t>
            </a:r>
            <a:endParaRPr lang="en-US" altLang="en-US" sz="1400" baseline="-25000">
              <a:latin typeface="Comic Sans MS" panose="030F0702030302020204" pitchFamily="66" charset="0"/>
            </a:endParaRPr>
          </a:p>
        </p:txBody>
      </p:sp>
      <p:sp>
        <p:nvSpPr>
          <p:cNvPr id="40" name="Rectangle 195"/>
          <p:cNvSpPr>
            <a:spLocks noChangeArrowheads="1"/>
          </p:cNvSpPr>
          <p:nvPr/>
        </p:nvSpPr>
        <p:spPr bwMode="auto">
          <a:xfrm>
            <a:off x="3425434" y="4066944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  <a:cs typeface="Times New Roman" panose="02020603050405020304" pitchFamily="18" charset="0"/>
              </a:rPr>
              <a:t>I</a:t>
            </a:r>
            <a:r>
              <a:rPr lang="en-US" altLang="en-US" sz="1800" b="1" baseline="-25000">
                <a:latin typeface="Comic Sans MS" panose="030F0702030302020204" pitchFamily="66" charset="0"/>
                <a:cs typeface="Times New Roman" panose="02020603050405020304" pitchFamily="18" charset="0"/>
              </a:rPr>
              <a:t>S</a:t>
            </a:r>
            <a:endParaRPr lang="en-US" altLang="en-US" sz="1800" baseline="-25000">
              <a:latin typeface="Comic Sans MS" panose="030F0702030302020204" pitchFamily="66" charset="0"/>
            </a:endParaRPr>
          </a:p>
        </p:txBody>
      </p:sp>
      <p:sp>
        <p:nvSpPr>
          <p:cNvPr id="41" name="TextBox 9"/>
          <p:cNvSpPr txBox="1">
            <a:spLocks noChangeArrowheads="1"/>
          </p:cNvSpPr>
          <p:nvPr/>
        </p:nvSpPr>
        <p:spPr bwMode="auto">
          <a:xfrm>
            <a:off x="3271446" y="5182956"/>
            <a:ext cx="3984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mic Sans MS" panose="030F0702030302020204" pitchFamily="66" charset="0"/>
              </a:rPr>
              <a:t>For I&gt;</a:t>
            </a:r>
            <a:r>
              <a:rPr lang="en-US" altLang="en-US" sz="1600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aseline="-25000" dirty="0" err="1">
                <a:latin typeface="Comic Sans MS" panose="030F0702030302020204" pitchFamily="66" charset="0"/>
              </a:rPr>
              <a:t>c</a:t>
            </a:r>
            <a:r>
              <a:rPr lang="en-US" altLang="en-US" sz="1600" dirty="0">
                <a:latin typeface="Comic Sans MS" panose="030F0702030302020204" pitchFamily="66" charset="0"/>
              </a:rPr>
              <a:t>, the junction switches abruptly to finite voltage and the supercurrent is sinusoidal and averages to zero</a:t>
            </a:r>
          </a:p>
        </p:txBody>
      </p:sp>
      <p:sp>
        <p:nvSpPr>
          <p:cNvPr id="42" name="TextBox 9"/>
          <p:cNvSpPr txBox="1">
            <a:spLocks noChangeArrowheads="1"/>
          </p:cNvSpPr>
          <p:nvPr/>
        </p:nvSpPr>
        <p:spPr bwMode="auto">
          <a:xfrm>
            <a:off x="7513247" y="5188341"/>
            <a:ext cx="37131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</a:rPr>
              <a:t>For I&gt;I</a:t>
            </a:r>
            <a:r>
              <a:rPr lang="en-US" altLang="en-US" sz="1600" baseline="-25000">
                <a:latin typeface="Comic Sans MS" panose="030F0702030302020204" pitchFamily="66" charset="0"/>
              </a:rPr>
              <a:t>c</a:t>
            </a:r>
            <a:r>
              <a:rPr lang="en-US" altLang="en-US" sz="1600">
                <a:latin typeface="Comic Sans MS" panose="030F0702030302020204" pitchFamily="66" charset="0"/>
              </a:rPr>
              <a:t>, the supercurrent is non-sinusoidal has a finite average and averages to zero </a:t>
            </a:r>
            <a:endParaRPr lang="en-US" altLang="en-US" sz="1600" u="sng">
              <a:latin typeface="Comic Sans MS" panose="030F0702030302020204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 flipV="1">
            <a:off x="3327009" y="1146566"/>
            <a:ext cx="1841500" cy="1666875"/>
          </a:xfrm>
          <a:prstGeom prst="arc">
            <a:avLst>
              <a:gd name="adj1" fmla="val 16322723"/>
              <a:gd name="adj2" fmla="val 1884509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4854184" y="1699016"/>
            <a:ext cx="982663" cy="9096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 44"/>
          <p:cNvSpPr/>
          <p:nvPr/>
        </p:nvSpPr>
        <p:spPr>
          <a:xfrm flipV="1">
            <a:off x="3558784" y="1216416"/>
            <a:ext cx="1704975" cy="1666875"/>
          </a:xfrm>
          <a:prstGeom prst="arc">
            <a:avLst>
              <a:gd name="adj1" fmla="val 16322723"/>
              <a:gd name="adj2" fmla="val 19391739"/>
            </a:avLst>
          </a:prstGeom>
          <a:ln w="1905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4296972" y="2262579"/>
            <a:ext cx="1587" cy="804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064822" y="6204274"/>
            <a:ext cx="1125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Practical devices</a:t>
            </a:r>
            <a:r>
              <a:rPr lang="en-US" dirty="0" smtClean="0"/>
              <a:t> (e.g. dc SQUIDS)  –  shunt </a:t>
            </a:r>
            <a:r>
              <a:rPr lang="en-US" dirty="0"/>
              <a:t>with external resistors to </a:t>
            </a:r>
            <a:r>
              <a:rPr lang="en-US" dirty="0" smtClean="0"/>
              <a:t>remove </a:t>
            </a:r>
            <a:r>
              <a:rPr lang="en-US" dirty="0"/>
              <a:t>hysteresis for IV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96399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4" grpId="0"/>
      <p:bldP spid="15" grpId="0"/>
      <p:bldP spid="18" grpId="0"/>
      <p:bldP spid="19" grpId="0"/>
      <p:bldP spid="21" grpId="0"/>
      <p:bldP spid="22" grpId="0"/>
      <p:bldP spid="29" grpId="0"/>
      <p:bldP spid="30" grpId="0"/>
      <p:bldP spid="35" grpId="0"/>
      <p:bldP spid="38" grpId="0"/>
      <p:bldP spid="39" grpId="0"/>
      <p:bldP spid="40" grpId="0"/>
      <p:bldP spid="41" grpId="0"/>
      <p:bldP spid="42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367213" y="2519363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7891" name="Text Box 46"/>
          <p:cNvSpPr txBox="1">
            <a:spLocks noChangeArrowheads="1"/>
          </p:cNvSpPr>
          <p:nvPr/>
        </p:nvSpPr>
        <p:spPr bwMode="auto">
          <a:xfrm>
            <a:off x="3287713" y="38100"/>
            <a:ext cx="52355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Josephson Effect in extended junctions </a:t>
            </a:r>
          </a:p>
        </p:txBody>
      </p:sp>
      <p:sp>
        <p:nvSpPr>
          <p:cNvPr id="37892" name="Text Box 68"/>
          <p:cNvSpPr txBox="1">
            <a:spLocks noChangeArrowheads="1"/>
          </p:cNvSpPr>
          <p:nvPr/>
        </p:nvSpPr>
        <p:spPr bwMode="auto">
          <a:xfrm>
            <a:off x="6551613" y="2927350"/>
            <a:ext cx="342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“local current-phase relation”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7893" name="TextBox 14"/>
          <p:cNvSpPr txBox="1">
            <a:spLocks noChangeArrowheads="1"/>
          </p:cNvSpPr>
          <p:nvPr/>
        </p:nvSpPr>
        <p:spPr bwMode="auto">
          <a:xfrm flipH="1">
            <a:off x="1114425" y="1690688"/>
            <a:ext cx="102457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supercurrent depends on the </a:t>
            </a:r>
            <a:r>
              <a:rPr kumimoji="0" lang="en-US" altLang="en-US" sz="1800" b="0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local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CPR and the </a:t>
            </a:r>
            <a:r>
              <a:rPr kumimoji="0" lang="en-US" altLang="en-US" sz="1800" b="0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local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gauge-invariant phase difference across the junction:  </a:t>
            </a:r>
          </a:p>
        </p:txBody>
      </p:sp>
      <p:sp>
        <p:nvSpPr>
          <p:cNvPr id="37894" name="Text Box 47"/>
          <p:cNvSpPr txBox="1">
            <a:spLocks noChangeArrowheads="1"/>
          </p:cNvSpPr>
          <p:nvPr/>
        </p:nvSpPr>
        <p:spPr bwMode="auto">
          <a:xfrm>
            <a:off x="1470025" y="762000"/>
            <a:ext cx="7640638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Local relation 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--- tunneling is highly-directional so the supercurrent depends on the phase difference at each location across the junction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aphicFrame>
        <p:nvGraphicFramePr>
          <p:cNvPr id="37895" name="Object 1"/>
          <p:cNvGraphicFramePr>
            <a:graphicFrameLocks noChangeAspect="1"/>
          </p:cNvGraphicFramePr>
          <p:nvPr/>
        </p:nvGraphicFramePr>
        <p:xfrm>
          <a:off x="3590925" y="2151063"/>
          <a:ext cx="340042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4" imgW="2298700" imgH="482600" progId="Equation.DSMT4">
                  <p:embed/>
                </p:oleObj>
              </mc:Choice>
              <mc:Fallback>
                <p:oleObj name="Equation" r:id="rId4" imgW="2298700" imgH="482600" progId="Equation.DSMT4">
                  <p:embed/>
                  <p:pic>
                    <p:nvPicPr>
                      <p:cNvPr id="3789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2151063"/>
                        <a:ext cx="3400425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896" name="Group 7"/>
          <p:cNvGrpSpPr>
            <a:grpSpLocks/>
          </p:cNvGrpSpPr>
          <p:nvPr/>
        </p:nvGrpSpPr>
        <p:grpSpPr bwMode="auto">
          <a:xfrm>
            <a:off x="1730375" y="4337050"/>
            <a:ext cx="2114550" cy="846138"/>
            <a:chOff x="2035492" y="5261949"/>
            <a:chExt cx="2114550" cy="846138"/>
          </a:xfrm>
        </p:grpSpPr>
        <p:sp>
          <p:nvSpPr>
            <p:cNvPr id="2" name="Rectangle 1"/>
            <p:cNvSpPr/>
            <p:nvPr/>
          </p:nvSpPr>
          <p:spPr>
            <a:xfrm>
              <a:off x="2035492" y="5261949"/>
              <a:ext cx="2114550" cy="8461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016567" y="5261949"/>
              <a:ext cx="152400" cy="839788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816542" y="5677874"/>
              <a:ext cx="696913" cy="31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10" name="TextBox 23"/>
            <p:cNvSpPr txBox="1">
              <a:spLocks noChangeArrowheads="1"/>
            </p:cNvSpPr>
            <p:nvPr/>
          </p:nvSpPr>
          <p:spPr bwMode="auto">
            <a:xfrm flipH="1">
              <a:off x="3168967" y="5288937"/>
              <a:ext cx="3905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J</a:t>
              </a:r>
            </a:p>
          </p:txBody>
        </p:sp>
        <p:sp>
          <p:nvSpPr>
            <p:cNvPr id="37911" name="TextBox 44"/>
            <p:cNvSpPr txBox="1">
              <a:spLocks noChangeArrowheads="1"/>
            </p:cNvSpPr>
            <p:nvPr/>
          </p:nvSpPr>
          <p:spPr bwMode="auto">
            <a:xfrm flipH="1">
              <a:off x="2211705" y="5481024"/>
              <a:ext cx="39211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  <a:sym typeface="Symbol" panose="05050102010706020507" pitchFamily="18" charset="2"/>
                </a:rPr>
                <a:t></a:t>
              </a:r>
              <a:r>
                <a:rPr kumimoji="0" lang="en-US" altLang="en-US" sz="1800" b="0" i="0" u="none" strike="noStrike" kern="1200" cap="none" spc="0" normalizeH="0" baseline="-2500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  <a:sym typeface="Symbol" panose="05050102010706020507" pitchFamily="18" charset="2"/>
                </a:rPr>
                <a:t>1</a:t>
              </a:r>
              <a:endParaRPr kumimoji="0" lang="en-US" altLang="en-US" sz="18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7912" name="TextBox 45"/>
            <p:cNvSpPr txBox="1">
              <a:spLocks noChangeArrowheads="1"/>
            </p:cNvSpPr>
            <p:nvPr/>
          </p:nvSpPr>
          <p:spPr bwMode="auto">
            <a:xfrm flipH="1">
              <a:off x="3676967" y="5496899"/>
              <a:ext cx="4730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  <a:sym typeface="Symbol" panose="05050102010706020507" pitchFamily="18" charset="2"/>
                </a:rPr>
                <a:t></a:t>
              </a:r>
              <a:r>
                <a:rPr kumimoji="0" lang="en-US" altLang="en-US" sz="1800" b="0" i="0" u="none" strike="noStrike" kern="1200" cap="none" spc="0" normalizeH="0" baseline="-2500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  <a:sym typeface="Symbol" panose="05050102010706020507" pitchFamily="18" charset="2"/>
                </a:rPr>
                <a:t>2</a:t>
              </a:r>
              <a:endParaRPr kumimoji="0" lang="en-US" altLang="en-US" sz="18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sp>
        <p:nvSpPr>
          <p:cNvPr id="37897" name="Text Box 47"/>
          <p:cNvSpPr txBox="1">
            <a:spLocks noChangeArrowheads="1"/>
          </p:cNvSpPr>
          <p:nvPr/>
        </p:nvSpPr>
        <p:spPr bwMode="auto">
          <a:xfrm>
            <a:off x="4316413" y="4529138"/>
            <a:ext cx="36957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Critical current: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7898" name="TextBox 46"/>
          <p:cNvSpPr txBox="1">
            <a:spLocks noChangeArrowheads="1"/>
          </p:cNvSpPr>
          <p:nvPr/>
        </p:nvSpPr>
        <p:spPr bwMode="auto">
          <a:xfrm>
            <a:off x="9001125" y="4318000"/>
            <a:ext cx="278606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 = junction width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 = barrier thickness</a:t>
            </a:r>
          </a:p>
        </p:txBody>
      </p:sp>
      <p:sp>
        <p:nvSpPr>
          <p:cNvPr id="37899" name="Text Box 47"/>
          <p:cNvSpPr txBox="1">
            <a:spLocks noChangeArrowheads="1"/>
          </p:cNvSpPr>
          <p:nvPr/>
        </p:nvSpPr>
        <p:spPr bwMode="auto">
          <a:xfrm>
            <a:off x="1527175" y="3675063"/>
            <a:ext cx="804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Phase coherent 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--- phases at each location are related  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  interference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aphicFrame>
        <p:nvGraphicFramePr>
          <p:cNvPr id="37900" name="Object 1"/>
          <p:cNvGraphicFramePr>
            <a:graphicFrameLocks noChangeAspect="1"/>
          </p:cNvGraphicFramePr>
          <p:nvPr/>
        </p:nvGraphicFramePr>
        <p:xfrm>
          <a:off x="6375400" y="4346575"/>
          <a:ext cx="22542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6" imgW="1358900" imgH="469900" progId="Equation.DSMT4">
                  <p:embed/>
                </p:oleObj>
              </mc:Choice>
              <mc:Fallback>
                <p:oleObj name="Equation" r:id="rId6" imgW="1358900" imgH="469900" progId="Equation.DSMT4">
                  <p:embed/>
                  <p:pic>
                    <p:nvPicPr>
                      <p:cNvPr id="3790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400" y="4346575"/>
                        <a:ext cx="225425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1" name="Object 31"/>
          <p:cNvGraphicFramePr>
            <a:graphicFrameLocks noChangeAspect="1"/>
          </p:cNvGraphicFramePr>
          <p:nvPr/>
        </p:nvGraphicFramePr>
        <p:xfrm>
          <a:off x="3590925" y="2940050"/>
          <a:ext cx="25130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8" imgW="1549400" imgH="228600" progId="Equation.DSMT4">
                  <p:embed/>
                </p:oleObj>
              </mc:Choice>
              <mc:Fallback>
                <p:oleObj name="Equation" r:id="rId8" imgW="1549400" imgH="228600" progId="Equation.DSMT4">
                  <p:embed/>
                  <p:pic>
                    <p:nvPicPr>
                      <p:cNvPr id="3790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2940050"/>
                        <a:ext cx="251301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2" name="TextBox 3"/>
          <p:cNvSpPr txBox="1">
            <a:spLocks noChangeArrowheads="1"/>
          </p:cNvSpPr>
          <p:nvPr/>
        </p:nvSpPr>
        <p:spPr bwMode="auto">
          <a:xfrm>
            <a:off x="877888" y="728663"/>
            <a:ext cx="45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panose="05000000000000000000" pitchFamily="2" charset="2"/>
              </a:rPr>
              <a:t>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7903" name="TextBox 25"/>
          <p:cNvSpPr txBox="1">
            <a:spLocks noChangeArrowheads="1"/>
          </p:cNvSpPr>
          <p:nvPr/>
        </p:nvSpPr>
        <p:spPr bwMode="auto">
          <a:xfrm>
            <a:off x="893763" y="3675063"/>
            <a:ext cx="45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panose="05000000000000000000" pitchFamily="2" charset="2"/>
              </a:rPr>
              <a:t>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7904" name="TextBox 25"/>
          <p:cNvSpPr txBox="1">
            <a:spLocks noChangeArrowheads="1"/>
          </p:cNvSpPr>
          <p:nvPr/>
        </p:nvSpPr>
        <p:spPr bwMode="auto">
          <a:xfrm>
            <a:off x="942975" y="5935663"/>
            <a:ext cx="4587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panose="05000000000000000000" pitchFamily="2" charset="2"/>
              </a:rPr>
              <a:t>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7905" name="Text Box 47"/>
          <p:cNvSpPr txBox="1">
            <a:spLocks noChangeArrowheads="1"/>
          </p:cNvSpPr>
          <p:nvPr/>
        </p:nvSpPr>
        <p:spPr bwMode="auto">
          <a:xfrm>
            <a:off x="1611313" y="5932488"/>
            <a:ext cx="1014412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Small-junction limit 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--- ignore self-field effects (no screening of field by tunneling currents) 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24" name="Picture 2" descr="https://photos-3.dropbox.com/si/shg_178/k_-zwg5gFzorFEkS_1JZNscj-xWizjvJRiZJFnykNq4/20820238/1346778000/6818fa0/IMG_6380a.JPG?prep_size=1024x768%2C32bf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963" y="260350"/>
            <a:ext cx="1311275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28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  <p:bldP spid="37894" grpId="0"/>
      <p:bldP spid="37897" grpId="0"/>
      <p:bldP spid="37898" grpId="0"/>
      <p:bldP spid="37899" grpId="0"/>
      <p:bldP spid="37902" grpId="0"/>
      <p:bldP spid="37903" grpId="0"/>
      <p:bldP spid="37904" grpId="0"/>
      <p:bldP spid="379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6"/>
          <p:cNvSpPr txBox="1">
            <a:spLocks noChangeArrowheads="1"/>
          </p:cNvSpPr>
          <p:nvPr/>
        </p:nvSpPr>
        <p:spPr bwMode="auto">
          <a:xfrm>
            <a:off x="2333625" y="60325"/>
            <a:ext cx="74580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Josephson Interferometry: response to a magnetic field </a:t>
            </a:r>
          </a:p>
        </p:txBody>
      </p:sp>
      <p:sp>
        <p:nvSpPr>
          <p:cNvPr id="27651" name="Text Box 47"/>
          <p:cNvSpPr txBox="1">
            <a:spLocks noChangeArrowheads="1"/>
          </p:cNvSpPr>
          <p:nvPr/>
        </p:nvSpPr>
        <p:spPr bwMode="auto">
          <a:xfrm>
            <a:off x="920750" y="2268538"/>
            <a:ext cx="6692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Phase coherence 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 3" panose="05040102010807070707" pitchFamily="18" charset="2"/>
              </a:rPr>
              <a:t> 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magnetic field induces a phase variation: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7652" name="Text Box 47"/>
          <p:cNvSpPr txBox="1">
            <a:spLocks noChangeArrowheads="1"/>
          </p:cNvSpPr>
          <p:nvPr/>
        </p:nvSpPr>
        <p:spPr bwMode="auto">
          <a:xfrm>
            <a:off x="660400" y="3036888"/>
            <a:ext cx="3303588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Uniform magnetic field   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and small junction limit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7655" name="TextBox 10"/>
          <p:cNvSpPr txBox="1">
            <a:spLocks noChangeArrowheads="1"/>
          </p:cNvSpPr>
          <p:nvPr/>
        </p:nvSpPr>
        <p:spPr bwMode="auto">
          <a:xfrm>
            <a:off x="7299325" y="3095625"/>
            <a:ext cx="30813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 3" panose="05040102010807070707" pitchFamily="18" charset="2"/>
              </a:rPr>
              <a:t>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  </a:t>
            </a: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linear phase variation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22775" y="895350"/>
            <a:ext cx="3449638" cy="4095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22775" y="1635125"/>
            <a:ext cx="3457575" cy="4079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22775" y="1304925"/>
            <a:ext cx="3448050" cy="32861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360863" y="1471613"/>
            <a:ext cx="3956050" cy="12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6" name="TextBox 24"/>
          <p:cNvSpPr txBox="1">
            <a:spLocks noChangeArrowheads="1"/>
          </p:cNvSpPr>
          <p:nvPr/>
        </p:nvSpPr>
        <p:spPr bwMode="auto">
          <a:xfrm>
            <a:off x="8391525" y="122396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151563" y="1100138"/>
            <a:ext cx="858837" cy="736600"/>
          </a:xfrm>
          <a:prstGeom prst="rect">
            <a:avLst/>
          </a:prstGeom>
          <a:solidFill>
            <a:srgbClr val="C00000">
              <a:alpha val="25000"/>
            </a:srgbClr>
          </a:solidFill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135688" y="1296988"/>
            <a:ext cx="0" cy="344487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002463" y="1296988"/>
            <a:ext cx="0" cy="344487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0" name="TextBox 34"/>
          <p:cNvSpPr txBox="1">
            <a:spLocks noChangeArrowheads="1"/>
          </p:cNvSpPr>
          <p:nvPr/>
        </p:nvSpPr>
        <p:spPr bwMode="auto">
          <a:xfrm>
            <a:off x="7086600" y="925513"/>
            <a:ext cx="595313" cy="3698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(y)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9951" name="TextBox 35"/>
          <p:cNvSpPr txBox="1">
            <a:spLocks noChangeArrowheads="1"/>
          </p:cNvSpPr>
          <p:nvPr/>
        </p:nvSpPr>
        <p:spPr bwMode="auto">
          <a:xfrm>
            <a:off x="5614988" y="915988"/>
            <a:ext cx="398462" cy="3698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</a:t>
            </a:r>
            <a:r>
              <a:rPr kumimoji="0" lang="en-US" altLang="en-US" sz="1800" b="0" i="0" u="none" strike="noStrike" kern="120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0</a:t>
            </a:r>
            <a:endParaRPr kumimoji="0" lang="en-US" altLang="en-US" sz="1800" b="0" i="0" u="none" strike="noStrike" kern="1200" cap="none" spc="0" normalizeH="0" baseline="-2500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9952" name="TextBox 38"/>
          <p:cNvSpPr txBox="1">
            <a:spLocks noChangeArrowheads="1"/>
          </p:cNvSpPr>
          <p:nvPr/>
        </p:nvSpPr>
        <p:spPr bwMode="auto">
          <a:xfrm>
            <a:off x="9001125" y="1177925"/>
            <a:ext cx="712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 2" panose="05020102010507070707" pitchFamily="18" charset="2"/>
              </a:rPr>
              <a:t> </a:t>
            </a: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3040063" y="1077913"/>
            <a:ext cx="1587" cy="766762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4" name="TextBox 41"/>
          <p:cNvSpPr txBox="1">
            <a:spLocks noChangeArrowheads="1"/>
          </p:cNvSpPr>
          <p:nvPr/>
        </p:nvSpPr>
        <p:spPr bwMode="auto">
          <a:xfrm>
            <a:off x="2540000" y="1200150"/>
            <a:ext cx="458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</a:t>
            </a:r>
            <a:r>
              <a:rPr kumimoji="0" lang="en-US" altLang="en-US" sz="20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</a:t>
            </a:r>
          </a:p>
        </p:txBody>
      </p:sp>
      <p:graphicFrame>
        <p:nvGraphicFramePr>
          <p:cNvPr id="27670" name="Object 50"/>
          <p:cNvGraphicFramePr>
            <a:graphicFrameLocks noChangeAspect="1"/>
          </p:cNvGraphicFramePr>
          <p:nvPr/>
        </p:nvGraphicFramePr>
        <p:xfrm>
          <a:off x="3490913" y="4265613"/>
          <a:ext cx="4811712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Graph" r:id="rId3" imgW="3840480" imgH="2926080" progId="Origin50.Graph">
                  <p:embed/>
                </p:oleObj>
              </mc:Choice>
              <mc:Fallback>
                <p:oleObj name="Graph" r:id="rId3" imgW="3840480" imgH="2926080" progId="Origin50.Graph">
                  <p:embed/>
                  <p:pic>
                    <p:nvPicPr>
                      <p:cNvPr id="2767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4265613"/>
                        <a:ext cx="4811712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1" name="Text Box 47"/>
          <p:cNvSpPr txBox="1">
            <a:spLocks noChangeArrowheads="1"/>
          </p:cNvSpPr>
          <p:nvPr/>
        </p:nvSpPr>
        <p:spPr bwMode="auto">
          <a:xfrm>
            <a:off x="1651000" y="4991100"/>
            <a:ext cx="1903413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Fraunhofer diffraction pattern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6151563" y="693738"/>
            <a:ext cx="0" cy="14620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8" name="TextBox 60"/>
          <p:cNvSpPr txBox="1">
            <a:spLocks noChangeArrowheads="1"/>
          </p:cNvSpPr>
          <p:nvPr/>
        </p:nvSpPr>
        <p:spPr bwMode="auto">
          <a:xfrm>
            <a:off x="5999163" y="358775"/>
            <a:ext cx="320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39959" name="TextBox 62"/>
          <p:cNvSpPr txBox="1">
            <a:spLocks noChangeArrowheads="1"/>
          </p:cNvSpPr>
          <p:nvPr/>
        </p:nvSpPr>
        <p:spPr bwMode="auto">
          <a:xfrm>
            <a:off x="660400" y="633413"/>
            <a:ext cx="26606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magnetic thickness of barrier </a:t>
            </a:r>
          </a:p>
        </p:txBody>
      </p:sp>
      <p:grpSp>
        <p:nvGrpSpPr>
          <p:cNvPr id="14360" name="Group 2"/>
          <p:cNvGrpSpPr>
            <a:grpSpLocks/>
          </p:cNvGrpSpPr>
          <p:nvPr/>
        </p:nvGrpSpPr>
        <p:grpSpPr bwMode="auto">
          <a:xfrm>
            <a:off x="8589963" y="4413250"/>
            <a:ext cx="2638425" cy="1935163"/>
            <a:chOff x="8383587" y="4301186"/>
            <a:chExt cx="2638425" cy="1824038"/>
          </a:xfrm>
        </p:grpSpPr>
        <p:sp>
          <p:nvSpPr>
            <p:cNvPr id="39971" name="Rectangle 3"/>
            <p:cNvSpPr>
              <a:spLocks noChangeArrowheads="1"/>
            </p:cNvSpPr>
            <p:nvPr/>
          </p:nvSpPr>
          <p:spPr bwMode="auto">
            <a:xfrm>
              <a:off x="9605962" y="4917137"/>
              <a:ext cx="6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972" name="Rectangle 150"/>
            <p:cNvSpPr>
              <a:spLocks noChangeArrowheads="1"/>
            </p:cNvSpPr>
            <p:nvPr/>
          </p:nvSpPr>
          <p:spPr bwMode="auto">
            <a:xfrm>
              <a:off x="8799512" y="4553598"/>
              <a:ext cx="530225" cy="444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9973" name="Rectangle 151"/>
            <p:cNvSpPr>
              <a:spLocks noChangeArrowheads="1"/>
            </p:cNvSpPr>
            <p:nvPr/>
          </p:nvSpPr>
          <p:spPr bwMode="auto">
            <a:xfrm>
              <a:off x="9936161" y="4553598"/>
              <a:ext cx="525462" cy="444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9974" name="Rectangle 152"/>
            <p:cNvSpPr>
              <a:spLocks noChangeArrowheads="1"/>
            </p:cNvSpPr>
            <p:nvPr/>
          </p:nvSpPr>
          <p:spPr bwMode="auto">
            <a:xfrm>
              <a:off x="8383587" y="6064899"/>
              <a:ext cx="2638425" cy="60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9975" name="Line 153"/>
            <p:cNvSpPr>
              <a:spLocks noChangeShapeType="1"/>
            </p:cNvSpPr>
            <p:nvPr/>
          </p:nvSpPr>
          <p:spPr bwMode="auto">
            <a:xfrm>
              <a:off x="9353549" y="4583762"/>
              <a:ext cx="360363" cy="777875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9976" name="Line 154"/>
            <p:cNvSpPr>
              <a:spLocks noChangeShapeType="1"/>
            </p:cNvSpPr>
            <p:nvPr/>
          </p:nvSpPr>
          <p:spPr bwMode="auto">
            <a:xfrm flipV="1">
              <a:off x="9718673" y="4574236"/>
              <a:ext cx="190500" cy="773112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9977" name="Line 155"/>
            <p:cNvSpPr>
              <a:spLocks noChangeShapeType="1"/>
            </p:cNvSpPr>
            <p:nvPr/>
          </p:nvSpPr>
          <p:spPr bwMode="auto">
            <a:xfrm>
              <a:off x="9404348" y="4301186"/>
              <a:ext cx="0" cy="16986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9978" name="Line 156"/>
            <p:cNvSpPr>
              <a:spLocks noChangeShapeType="1"/>
            </p:cNvSpPr>
            <p:nvPr/>
          </p:nvSpPr>
          <p:spPr bwMode="auto">
            <a:xfrm>
              <a:off x="9329736" y="4426598"/>
              <a:ext cx="74612" cy="4445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9979" name="Line 157"/>
            <p:cNvSpPr>
              <a:spLocks noChangeShapeType="1"/>
            </p:cNvSpPr>
            <p:nvPr/>
          </p:nvSpPr>
          <p:spPr bwMode="auto">
            <a:xfrm flipH="1">
              <a:off x="9404348" y="4426598"/>
              <a:ext cx="77788" cy="4445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9980" name="Line 158"/>
            <p:cNvSpPr>
              <a:spLocks noChangeShapeType="1"/>
            </p:cNvSpPr>
            <p:nvPr/>
          </p:nvSpPr>
          <p:spPr bwMode="auto">
            <a:xfrm>
              <a:off x="9859961" y="4301186"/>
              <a:ext cx="0" cy="16986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9981" name="Line 159"/>
            <p:cNvSpPr>
              <a:spLocks noChangeShapeType="1"/>
            </p:cNvSpPr>
            <p:nvPr/>
          </p:nvSpPr>
          <p:spPr bwMode="auto">
            <a:xfrm>
              <a:off x="9783761" y="4426598"/>
              <a:ext cx="76200" cy="4445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9982" name="Line 160"/>
            <p:cNvSpPr>
              <a:spLocks noChangeShapeType="1"/>
            </p:cNvSpPr>
            <p:nvPr/>
          </p:nvSpPr>
          <p:spPr bwMode="auto">
            <a:xfrm flipH="1">
              <a:off x="9859961" y="4426598"/>
              <a:ext cx="76200" cy="4445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9983" name="Line 161"/>
            <p:cNvSpPr>
              <a:spLocks noChangeShapeType="1"/>
            </p:cNvSpPr>
            <p:nvPr/>
          </p:nvSpPr>
          <p:spPr bwMode="auto">
            <a:xfrm>
              <a:off x="9632948" y="4301186"/>
              <a:ext cx="1588" cy="16986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9984" name="Line 162"/>
            <p:cNvSpPr>
              <a:spLocks noChangeShapeType="1"/>
            </p:cNvSpPr>
            <p:nvPr/>
          </p:nvSpPr>
          <p:spPr bwMode="auto">
            <a:xfrm>
              <a:off x="9556748" y="4426598"/>
              <a:ext cx="76200" cy="4445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9985" name="Line 163"/>
            <p:cNvSpPr>
              <a:spLocks noChangeShapeType="1"/>
            </p:cNvSpPr>
            <p:nvPr/>
          </p:nvSpPr>
          <p:spPr bwMode="auto">
            <a:xfrm flipH="1">
              <a:off x="9632948" y="4426598"/>
              <a:ext cx="76200" cy="4445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9986" name="Line 170"/>
            <p:cNvSpPr>
              <a:spLocks noChangeShapeType="1"/>
            </p:cNvSpPr>
            <p:nvPr/>
          </p:nvSpPr>
          <p:spPr bwMode="auto">
            <a:xfrm>
              <a:off x="9536111" y="4582174"/>
              <a:ext cx="176212" cy="758825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9987" name="Line 171"/>
            <p:cNvSpPr>
              <a:spLocks noChangeShapeType="1"/>
            </p:cNvSpPr>
            <p:nvPr/>
          </p:nvSpPr>
          <p:spPr bwMode="auto">
            <a:xfrm flipV="1">
              <a:off x="9717087" y="4586937"/>
              <a:ext cx="7937" cy="757237"/>
            </a:xfrm>
            <a:prstGeom prst="line">
              <a:avLst/>
            </a:prstGeom>
            <a:noFill/>
            <a:ln w="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9988" name="Rectangle 173"/>
            <p:cNvSpPr>
              <a:spLocks noChangeArrowheads="1"/>
            </p:cNvSpPr>
            <p:nvPr/>
          </p:nvSpPr>
          <p:spPr bwMode="auto">
            <a:xfrm rot="-5400000">
              <a:off x="9647975" y="6053722"/>
              <a:ext cx="11222" cy="46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endParaRPr kumimoji="0" lang="en-US" alt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989" name="Rectangle 174"/>
            <p:cNvSpPr>
              <a:spLocks noChangeArrowheads="1"/>
            </p:cNvSpPr>
            <p:nvPr/>
          </p:nvSpPr>
          <p:spPr bwMode="auto">
            <a:xfrm>
              <a:off x="9642474" y="6063312"/>
              <a:ext cx="11113" cy="46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endParaRPr kumimoji="0" lang="en-US" alt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39990" name="Picture 17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04262" y="5282262"/>
              <a:ext cx="2028825" cy="769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361" name="TextBox 3"/>
          <p:cNvSpPr txBox="1">
            <a:spLocks noChangeArrowheads="1"/>
          </p:cNvSpPr>
          <p:nvPr/>
        </p:nvSpPr>
        <p:spPr bwMode="auto">
          <a:xfrm>
            <a:off x="8470900" y="6415088"/>
            <a:ext cx="31511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Single-slit optical interference</a:t>
            </a:r>
          </a:p>
        </p:txBody>
      </p:sp>
      <p:pic>
        <p:nvPicPr>
          <p:cNvPr id="14362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5" y="3678238"/>
            <a:ext cx="47593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3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525" y="2938463"/>
            <a:ext cx="30099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4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50" y="2227263"/>
            <a:ext cx="39274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Arrow Connector 48"/>
          <p:cNvCxnSpPr/>
          <p:nvPr/>
        </p:nvCxnSpPr>
        <p:spPr>
          <a:xfrm>
            <a:off x="4111625" y="1304925"/>
            <a:ext cx="6350" cy="28892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66" name="TextBox 41"/>
          <p:cNvSpPr txBox="1">
            <a:spLocks noChangeArrowheads="1"/>
          </p:cNvSpPr>
          <p:nvPr/>
        </p:nvSpPr>
        <p:spPr bwMode="auto">
          <a:xfrm>
            <a:off x="3684588" y="1257300"/>
            <a:ext cx="334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b</a:t>
            </a:r>
            <a:endParaRPr kumimoji="0" lang="en-US" altLang="en-US" sz="2000" b="0" i="0" u="none" strike="noStrike" kern="120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9967" name="Rectangle 17"/>
          <p:cNvSpPr>
            <a:spLocks noChangeArrowheads="1"/>
          </p:cNvSpPr>
          <p:nvPr/>
        </p:nvSpPr>
        <p:spPr bwMode="auto">
          <a:xfrm>
            <a:off x="3379788" y="563563"/>
            <a:ext cx="1017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barrier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thickness</a:t>
            </a:r>
          </a:p>
        </p:txBody>
      </p:sp>
      <p:sp>
        <p:nvSpPr>
          <p:cNvPr id="39968" name="TextBox 41"/>
          <p:cNvSpPr txBox="1">
            <a:spLocks noChangeArrowheads="1"/>
          </p:cNvSpPr>
          <p:nvPr/>
        </p:nvSpPr>
        <p:spPr bwMode="auto">
          <a:xfrm>
            <a:off x="769938" y="1235075"/>
            <a:ext cx="1390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</a:t>
            </a:r>
            <a:r>
              <a:rPr kumimoji="0" lang="en-US" altLang="en-US" sz="20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= b +2</a:t>
            </a: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</a:t>
            </a:r>
            <a:endParaRPr kumimoji="0" lang="en-US" altLang="en-US" sz="2000" b="1" i="0" u="none" strike="noStrike" kern="120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9" name="Text Box 47"/>
          <p:cNvSpPr txBox="1">
            <a:spLocks noChangeArrowheads="1"/>
          </p:cNvSpPr>
          <p:nvPr/>
        </p:nvSpPr>
        <p:spPr bwMode="auto">
          <a:xfrm>
            <a:off x="823913" y="3887788"/>
            <a:ext cx="3021012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  Uniform junction   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0" name="TextBox 10"/>
          <p:cNvSpPr txBox="1">
            <a:spLocks noChangeArrowheads="1"/>
          </p:cNvSpPr>
          <p:nvPr/>
        </p:nvSpPr>
        <p:spPr bwMode="auto">
          <a:xfrm>
            <a:off x="8534400" y="3873500"/>
            <a:ext cx="30813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 3" panose="05040102010807070707" pitchFamily="18" charset="2"/>
              </a:rPr>
              <a:t>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  </a:t>
            </a: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Fourier transform</a:t>
            </a:r>
          </a:p>
        </p:txBody>
      </p:sp>
    </p:spTree>
    <p:extLst>
      <p:ext uri="{BB962C8B-B14F-4D97-AF65-F5344CB8AC3E}">
        <p14:creationId xmlns:p14="http://schemas.microsoft.com/office/powerpoint/2010/main" val="248486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  <p:bldP spid="27655" grpId="0"/>
      <p:bldP spid="27671" grpId="0"/>
      <p:bldP spid="14361" grpId="0"/>
      <p:bldP spid="69" grpId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4637088" y="1604963"/>
            <a:ext cx="615950" cy="2173287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3898900" y="4017963"/>
            <a:ext cx="1222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Current-phase relation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513513" y="1614488"/>
            <a:ext cx="334962" cy="2182812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8" name="TextBox 9"/>
          <p:cNvSpPr txBox="1">
            <a:spLocks noChangeArrowheads="1"/>
          </p:cNvSpPr>
          <p:nvPr/>
        </p:nvSpPr>
        <p:spPr bwMode="auto">
          <a:xfrm>
            <a:off x="6288088" y="4008438"/>
            <a:ext cx="1390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Order parameter symmetry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967038" y="1566863"/>
            <a:ext cx="1585912" cy="1400175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0" name="TextBox 17"/>
          <p:cNvSpPr txBox="1">
            <a:spLocks noChangeArrowheads="1"/>
          </p:cNvSpPr>
          <p:nvPr/>
        </p:nvSpPr>
        <p:spPr bwMode="auto">
          <a:xfrm>
            <a:off x="1946275" y="3038475"/>
            <a:ext cx="10493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Critical current variation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9131300" y="1577975"/>
            <a:ext cx="41275" cy="1398588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2" name="TextBox 19"/>
          <p:cNvSpPr txBox="1">
            <a:spLocks noChangeArrowheads="1"/>
          </p:cNvSpPr>
          <p:nvPr/>
        </p:nvSpPr>
        <p:spPr bwMode="auto">
          <a:xfrm>
            <a:off x="8642350" y="3103563"/>
            <a:ext cx="11795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Magnetic field variations</a:t>
            </a:r>
          </a:p>
        </p:txBody>
      </p:sp>
      <p:sp>
        <p:nvSpPr>
          <p:cNvPr id="40970" name="Text Box 46"/>
          <p:cNvSpPr txBox="1">
            <a:spLocks noChangeArrowheads="1"/>
          </p:cNvSpPr>
          <p:nvPr/>
        </p:nvSpPr>
        <p:spPr bwMode="auto">
          <a:xfrm>
            <a:off x="3095625" y="214313"/>
            <a:ext cx="6362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Josephson Interferometry: what it can tell you </a:t>
            </a:r>
          </a:p>
        </p:txBody>
      </p:sp>
      <p:sp>
        <p:nvSpPr>
          <p:cNvPr id="28684" name="TextBox 59"/>
          <p:cNvSpPr txBox="1">
            <a:spLocks noChangeArrowheads="1"/>
          </p:cNvSpPr>
          <p:nvPr/>
        </p:nvSpPr>
        <p:spPr bwMode="auto">
          <a:xfrm>
            <a:off x="1741488" y="4008438"/>
            <a:ext cx="159702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Gap anisotropy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Domains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Charge traps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1" u="none" strike="noStrike" kern="1200" cap="none" spc="0" normalizeH="0" baseline="0" noProof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8685" name="TextBox 61"/>
          <p:cNvSpPr txBox="1">
            <a:spLocks noChangeArrowheads="1"/>
          </p:cNvSpPr>
          <p:nvPr/>
        </p:nvSpPr>
        <p:spPr bwMode="auto">
          <a:xfrm>
            <a:off x="8358188" y="4049713"/>
            <a:ext cx="33766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Flux focusing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Self-field from tunneling current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Trapped vortices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Magnetic particles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1" u="none" strike="noStrike" kern="1200" cap="none" spc="0" normalizeH="0" baseline="0" noProof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8686" name="TextBox 63"/>
          <p:cNvSpPr txBox="1">
            <a:spLocks noChangeArrowheads="1"/>
          </p:cNvSpPr>
          <p:nvPr/>
        </p:nvSpPr>
        <p:spPr bwMode="auto">
          <a:xfrm>
            <a:off x="6138863" y="4930775"/>
            <a:ext cx="22225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Unconventional superconductivity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1" u="none" strike="noStrike" kern="1200" cap="none" spc="0" normalizeH="0" baseline="0" noProof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8687" name="TextBox 64"/>
          <p:cNvSpPr txBox="1">
            <a:spLocks noChangeArrowheads="1"/>
          </p:cNvSpPr>
          <p:nvPr/>
        </p:nvSpPr>
        <p:spPr bwMode="auto">
          <a:xfrm>
            <a:off x="3417888" y="4978400"/>
            <a:ext cx="263207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Non-sinusoidal terms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-junctions</a:t>
            </a:r>
            <a:endParaRPr kumimoji="0" lang="en-US" altLang="en-US" sz="1600" b="0" i="1" u="none" strike="noStrike" kern="1200" cap="none" spc="0" normalizeH="0" baseline="0" noProof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Exotic excitations         e.g. Majorana fermions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1" u="none" strike="noStrike" kern="1200" cap="none" spc="0" normalizeH="0" baseline="0" noProof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40975" name="Group 17"/>
          <p:cNvGrpSpPr>
            <a:grpSpLocks/>
          </p:cNvGrpSpPr>
          <p:nvPr/>
        </p:nvGrpSpPr>
        <p:grpSpPr bwMode="auto">
          <a:xfrm>
            <a:off x="1744663" y="795338"/>
            <a:ext cx="8153400" cy="838200"/>
            <a:chOff x="1455387" y="925231"/>
            <a:chExt cx="8154107" cy="839372"/>
          </a:xfrm>
        </p:grpSpPr>
        <p:pic>
          <p:nvPicPr>
            <p:cNvPr id="40976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1094"/>
            <a:stretch>
              <a:fillRect/>
            </a:stretch>
          </p:blipFill>
          <p:spPr bwMode="auto">
            <a:xfrm>
              <a:off x="1455387" y="925231"/>
              <a:ext cx="6083748" cy="81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77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240"/>
            <a:stretch>
              <a:fillRect/>
            </a:stretch>
          </p:blipFill>
          <p:spPr bwMode="auto">
            <a:xfrm>
              <a:off x="7903030" y="1025937"/>
              <a:ext cx="1679510" cy="59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78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922" r="21358"/>
            <a:stretch>
              <a:fillRect/>
            </a:stretch>
          </p:blipFill>
          <p:spPr bwMode="auto">
            <a:xfrm>
              <a:off x="7585787" y="947003"/>
              <a:ext cx="326571" cy="81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79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417"/>
            <a:stretch>
              <a:fillRect/>
            </a:stretch>
          </p:blipFill>
          <p:spPr bwMode="auto">
            <a:xfrm>
              <a:off x="9318712" y="970289"/>
              <a:ext cx="290782" cy="755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202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8" grpId="0"/>
      <p:bldP spid="28680" grpId="0"/>
      <p:bldP spid="28682" grpId="0"/>
      <p:bldP spid="28684" grpId="0"/>
      <p:bldP spid="28685" grpId="0"/>
      <p:bldP spid="28686" grpId="0"/>
      <p:bldP spid="2868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1185</Words>
  <Application>Microsoft Office PowerPoint</Application>
  <PresentationFormat>Widescreen</PresentationFormat>
  <Paragraphs>453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Comic Sans MS</vt:lpstr>
      <vt:lpstr>Gadugi</vt:lpstr>
      <vt:lpstr>Lucida Console</vt:lpstr>
      <vt:lpstr>Symbol</vt:lpstr>
      <vt:lpstr>Tahoma</vt:lpstr>
      <vt:lpstr>Times New Roman</vt:lpstr>
      <vt:lpstr>Wingdings</vt:lpstr>
      <vt:lpstr>Wingdings 2</vt:lpstr>
      <vt:lpstr>Wingdings 3</vt:lpstr>
      <vt:lpstr>Office Theme</vt:lpstr>
      <vt:lpstr>1_Office Theme</vt:lpstr>
      <vt:lpstr>Equation</vt:lpstr>
      <vt:lpstr>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Harlingen, Dale J</dc:creator>
  <cp:lastModifiedBy>Van Harlingen, Dale J</cp:lastModifiedBy>
  <cp:revision>48</cp:revision>
  <dcterms:created xsi:type="dcterms:W3CDTF">2019-08-28T19:25:40Z</dcterms:created>
  <dcterms:modified xsi:type="dcterms:W3CDTF">2019-11-11T19:15:47Z</dcterms:modified>
</cp:coreProperties>
</file>